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56" r:id="rId5"/>
    <p:sldId id="260" r:id="rId6"/>
    <p:sldId id="303" r:id="rId7"/>
    <p:sldId id="279" r:id="rId8"/>
    <p:sldId id="295" r:id="rId9"/>
    <p:sldId id="294" r:id="rId10"/>
    <p:sldId id="281" r:id="rId11"/>
    <p:sldId id="300" r:id="rId12"/>
    <p:sldId id="287" r:id="rId13"/>
    <p:sldId id="282" r:id="rId14"/>
    <p:sldId id="301" r:id="rId15"/>
    <p:sldId id="296" r:id="rId16"/>
    <p:sldId id="289" r:id="rId17"/>
    <p:sldId id="285" r:id="rId18"/>
    <p:sldId id="297" r:id="rId19"/>
    <p:sldId id="290" r:id="rId20"/>
    <p:sldId id="291" r:id="rId21"/>
    <p:sldId id="292" r:id="rId22"/>
    <p:sldId id="298" r:id="rId23"/>
    <p:sldId id="302" r:id="rId24"/>
    <p:sldId id="286"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65D016-2938-F69B-8D00-9D4E901AECC3}" name="Libby Hurdelbrink" initials="LH" userId="S::ehurdelbrink@primeraeng.com::7a405093-39a9-463e-ba6b-0313c32231fc" providerId="AD"/>
  <p188:author id="{679F1D63-C875-57F5-D364-92AA5918BBC8}" name="Emily Chan" initials="EC" userId="S::emily.chan@elevatenp.org::01299e38-050a-495a-af93-16bb9589b08c" providerId="AD"/>
  <p188:author id="{29148067-94F8-B06D-44AC-D7FA368C3562}" name="Tricia Cox" initials="TC" userId="S::pcox@primeraeng.com::8dfdfe6c-2ede-45bb-b5dd-ed511ed9a094" providerId="AD"/>
  <p188:author id="{2E975998-5A45-1CFA-5760-B2C88631DB7A}" name="Timothy Crowder" initials="TC" userId="S::timothy.crowder@elevatenp.org::e2a4e48a-2629-43c5-946e-81a47a17b6d5" providerId="AD"/>
  <p188:author id="{18FD53B2-FC53-0436-DC56-5C94DC992681}" name="Libby Hurdelbrink" initials="LH" userId="S::Libby.Hurdelbrink@elevatenp.org::e2502cd7-40c9-4a84-9879-0fe19b632f3f" providerId="AD"/>
  <p188:author id="{029AA2B4-4E98-9A7E-3D3C-FD8A2D807A04}" name="Tricia Cox" initials="TC" userId="S::pcox_primeraeng.com#ext#@elevateenergy1.onmicrosoft.com::2acdc69d-2afa-4d69-992b-2818c231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7F0"/>
    <a:srgbClr val="1C2460"/>
    <a:srgbClr val="5062E5"/>
    <a:srgbClr val="1C245E"/>
    <a:srgbClr val="FAC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E9A88-4357-4C37-8B17-D63C027DB23C}" v="1" dt="2024-11-12T16:47:12.706"/>
    <p1510:client id="{56EE9F61-A805-4D67-A3B4-4BDA3F2357BA}" v="2" dt="2024-11-12T16:44:20.335"/>
    <p1510:client id="{E68B5CEC-8F7E-4861-82A2-D56E548739E8}" v="14" dt="2024-11-12T15:48:09.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78687-5B0B-46DD-862B-DAA42C148FB9}" type="doc">
      <dgm:prSet loTypeId="urn:microsoft.com/office/officeart/2005/8/layout/process1" loCatId="process" qsTypeId="urn:microsoft.com/office/officeart/2005/8/quickstyle/simple1" qsCatId="simple" csTypeId="urn:microsoft.com/office/officeart/2005/8/colors/accent1_2" csCatId="accent1" phldr="1"/>
      <dgm:spPr/>
    </dgm:pt>
    <dgm:pt modelId="{6E2C8502-FF78-4CBB-85EF-37207C92E286}">
      <dgm:prSet phldrT="[Text]" custT="1"/>
      <dgm:spPr>
        <a:solidFill>
          <a:srgbClr val="002060"/>
        </a:solidFill>
      </dgm:spPr>
      <dgm:t>
        <a:bodyPr/>
        <a:lstStyle/>
        <a:p>
          <a:r>
            <a:rPr lang="en-US" sz="1600">
              <a:latin typeface="Calibri" panose="020F0502020204030204" pitchFamily="34" charset="0"/>
              <a:ea typeface="Calibri" panose="020F0502020204030204" pitchFamily="34" charset="0"/>
              <a:cs typeface="Calibri" panose="020F0502020204030204" pitchFamily="34" charset="0"/>
            </a:rPr>
            <a:t>Project Assignment</a:t>
          </a:r>
        </a:p>
      </dgm:t>
    </dgm:pt>
    <dgm:pt modelId="{974BC9B8-35D1-4ED1-85C4-409804BCE91F}" type="parTrans" cxnId="{2CB1616A-7889-4BDE-9A2E-9C0AB17959CE}">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525FE6D1-8C45-450B-890A-D678BC87B45D}" type="sibTrans" cxnId="{2CB1616A-7889-4BDE-9A2E-9C0AB17959CE}">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1C1FB7FA-7963-4C05-92E9-5D1C6110873D}">
      <dgm:prSet phldrT="[Text]" custT="1"/>
      <dgm:spPr>
        <a:solidFill>
          <a:srgbClr val="002060"/>
        </a:solidFill>
      </dgm:spPr>
      <dgm:t>
        <a:bodyPr/>
        <a:lstStyle/>
        <a:p>
          <a:r>
            <a:rPr lang="en-US" sz="1600">
              <a:latin typeface="Calibri" panose="020F0502020204030204" pitchFamily="34" charset="0"/>
              <a:ea typeface="Calibri" panose="020F0502020204030204" pitchFamily="34" charset="0"/>
              <a:cs typeface="Calibri" panose="020F0502020204030204" pitchFamily="34" charset="0"/>
            </a:rPr>
            <a:t>TBD Extension</a:t>
          </a:r>
        </a:p>
      </dgm:t>
    </dgm:pt>
    <dgm:pt modelId="{098C6EEB-085A-4A12-8734-068D21DE36D2}" type="parTrans" cxnId="{E7262535-36EE-45AE-9697-FD92FECB82FD}">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FD026C28-4780-4DF5-A94C-C23D3DE7A047}" type="sibTrans" cxnId="{E7262535-36EE-45AE-9697-FD92FECB82FD}">
      <dgm:prSet custT="1"/>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BB7CB5F3-ECB2-4025-84BD-ABEE7DB0FAE0}">
      <dgm:prSet phldrT="[Text]" custT="1"/>
      <dgm:spPr>
        <a:solidFill>
          <a:srgbClr val="002060"/>
        </a:solidFill>
      </dgm:spPr>
      <dgm:t>
        <a:bodyPr/>
        <a:lstStyle/>
        <a:p>
          <a:r>
            <a:rPr lang="en-US" sz="1600">
              <a:latin typeface="Calibri" panose="020F0502020204030204" pitchFamily="34" charset="0"/>
              <a:ea typeface="Calibri" panose="020F0502020204030204" pitchFamily="34" charset="0"/>
              <a:cs typeface="Calibri" panose="020F0502020204030204" pitchFamily="34" charset="0"/>
            </a:rPr>
            <a:t>TBD Cancellation</a:t>
          </a:r>
        </a:p>
      </dgm:t>
    </dgm:pt>
    <dgm:pt modelId="{90DFFE9C-E0F4-4916-A0A9-2E74B9CC4D25}" type="sibTrans" cxnId="{4AA30CE5-DEC3-4939-8EA0-3A6D88F6B89C}">
      <dgm:prSet custT="1"/>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8DA19A6E-B41B-4AFD-A0E7-1AC4AFBC6F8A}" type="parTrans" cxnId="{4AA30CE5-DEC3-4939-8EA0-3A6D88F6B89C}">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97BE0CE6-3AD5-4169-B338-9CC446F304E6}">
      <dgm:prSet phldrT="[Text]" custT="1"/>
      <dgm:spPr>
        <a:solidFill>
          <a:srgbClr val="002060"/>
        </a:solidFill>
      </dgm:spPr>
      <dgm:t>
        <a:bodyPr/>
        <a:lstStyle/>
        <a:p>
          <a:r>
            <a:rPr lang="en-US" sz="1600">
              <a:latin typeface="Calibri" panose="020F0502020204030204" pitchFamily="34" charset="0"/>
              <a:ea typeface="Calibri" panose="020F0502020204030204" pitchFamily="34" charset="0"/>
              <a:cs typeface="Calibri" panose="020F0502020204030204" pitchFamily="34" charset="0"/>
            </a:rPr>
            <a:t>TBD Designation</a:t>
          </a:r>
        </a:p>
      </dgm:t>
    </dgm:pt>
    <dgm:pt modelId="{F84DB4AF-3BBD-4CD2-B800-79327A14BA41}" type="sibTrans" cxnId="{63371076-31E5-4723-B6FA-9D0D3434C616}">
      <dgm:prSet custT="1"/>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7DD98FDB-982A-4873-9726-D75D65AF94B8}" type="parTrans" cxnId="{63371076-31E5-4723-B6FA-9D0D3434C616}">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F48B4B62-9034-4E7F-A5D3-C01D01A34E53}">
      <dgm:prSet phldrT="[Text]" custT="1"/>
      <dgm:spPr>
        <a:solidFill>
          <a:srgbClr val="002060"/>
        </a:solidFill>
      </dgm:spPr>
      <dgm:t>
        <a:bodyPr/>
        <a:lstStyle/>
        <a:p>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TBD Notifications</a:t>
          </a:r>
        </a:p>
      </dgm:t>
    </dgm:pt>
    <dgm:pt modelId="{9B2CF911-25BC-4F64-B1C9-28D2D5A874C3}" type="sibTrans" cxnId="{4881819C-C3E7-4E12-8E58-5C1C3FC2F6BB}">
      <dgm:prSet custT="1"/>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74AB4347-CF2B-4212-A6D0-B310291A73B0}" type="parTrans" cxnId="{4881819C-C3E7-4E12-8E58-5C1C3FC2F6BB}">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2954B564-AF6C-4F3F-9E43-DBAABB229D41}" type="pres">
      <dgm:prSet presAssocID="{4F878687-5B0B-46DD-862B-DAA42C148FB9}" presName="Name0" presStyleCnt="0">
        <dgm:presLayoutVars>
          <dgm:dir/>
          <dgm:resizeHandles val="exact"/>
        </dgm:presLayoutVars>
      </dgm:prSet>
      <dgm:spPr/>
    </dgm:pt>
    <dgm:pt modelId="{7485E412-A247-4042-80D7-FEC3D6CF14C7}" type="pres">
      <dgm:prSet presAssocID="{97BE0CE6-3AD5-4169-B338-9CC446F304E6}" presName="node" presStyleLbl="node1" presStyleIdx="0" presStyleCnt="5">
        <dgm:presLayoutVars>
          <dgm:bulletEnabled val="1"/>
        </dgm:presLayoutVars>
      </dgm:prSet>
      <dgm:spPr/>
    </dgm:pt>
    <dgm:pt modelId="{1EA5941A-A00C-4368-9A2D-0CC34862387F}" type="pres">
      <dgm:prSet presAssocID="{F84DB4AF-3BBD-4CD2-B800-79327A14BA41}" presName="sibTrans" presStyleLbl="sibTrans2D1" presStyleIdx="0" presStyleCnt="4"/>
      <dgm:spPr/>
    </dgm:pt>
    <dgm:pt modelId="{3BEDCEB6-E4BF-4FAE-88A1-795B9C1F8712}" type="pres">
      <dgm:prSet presAssocID="{F84DB4AF-3BBD-4CD2-B800-79327A14BA41}" presName="connectorText" presStyleLbl="sibTrans2D1" presStyleIdx="0" presStyleCnt="4"/>
      <dgm:spPr/>
    </dgm:pt>
    <dgm:pt modelId="{510A75FA-31AA-4299-96C5-E57F7C9C34DD}" type="pres">
      <dgm:prSet presAssocID="{F48B4B62-9034-4E7F-A5D3-C01D01A34E53}" presName="node" presStyleLbl="node1" presStyleIdx="1" presStyleCnt="5">
        <dgm:presLayoutVars>
          <dgm:bulletEnabled val="1"/>
        </dgm:presLayoutVars>
      </dgm:prSet>
      <dgm:spPr/>
    </dgm:pt>
    <dgm:pt modelId="{49D0C575-27B1-4311-9705-C3A45ACAC3DE}" type="pres">
      <dgm:prSet presAssocID="{9B2CF911-25BC-4F64-B1C9-28D2D5A874C3}" presName="sibTrans" presStyleLbl="sibTrans2D1" presStyleIdx="1" presStyleCnt="4"/>
      <dgm:spPr/>
    </dgm:pt>
    <dgm:pt modelId="{52AF64F3-3C0E-433E-B482-9CB4009F638B}" type="pres">
      <dgm:prSet presAssocID="{9B2CF911-25BC-4F64-B1C9-28D2D5A874C3}" presName="connectorText" presStyleLbl="sibTrans2D1" presStyleIdx="1" presStyleCnt="4"/>
      <dgm:spPr/>
    </dgm:pt>
    <dgm:pt modelId="{9D68C298-A81E-4B21-BBBA-A18BB23DECD8}" type="pres">
      <dgm:prSet presAssocID="{BB7CB5F3-ECB2-4025-84BD-ABEE7DB0FAE0}" presName="node" presStyleLbl="node1" presStyleIdx="2" presStyleCnt="5">
        <dgm:presLayoutVars>
          <dgm:bulletEnabled val="1"/>
        </dgm:presLayoutVars>
      </dgm:prSet>
      <dgm:spPr/>
    </dgm:pt>
    <dgm:pt modelId="{9EC13839-DCBF-4672-838B-71108DEAD614}" type="pres">
      <dgm:prSet presAssocID="{90DFFE9C-E0F4-4916-A0A9-2E74B9CC4D25}" presName="sibTrans" presStyleLbl="sibTrans2D1" presStyleIdx="2" presStyleCnt="4"/>
      <dgm:spPr/>
    </dgm:pt>
    <dgm:pt modelId="{4D555572-63BD-4315-893F-65B614FC9ED2}" type="pres">
      <dgm:prSet presAssocID="{90DFFE9C-E0F4-4916-A0A9-2E74B9CC4D25}" presName="connectorText" presStyleLbl="sibTrans2D1" presStyleIdx="2" presStyleCnt="4"/>
      <dgm:spPr/>
    </dgm:pt>
    <dgm:pt modelId="{66A1ADF1-C012-4CA2-8ED0-BEA35DAD95D7}" type="pres">
      <dgm:prSet presAssocID="{1C1FB7FA-7963-4C05-92E9-5D1C6110873D}" presName="node" presStyleLbl="node1" presStyleIdx="3" presStyleCnt="5">
        <dgm:presLayoutVars>
          <dgm:bulletEnabled val="1"/>
        </dgm:presLayoutVars>
      </dgm:prSet>
      <dgm:spPr/>
    </dgm:pt>
    <dgm:pt modelId="{7A2F756D-0526-4D34-BEA8-035E1439AB0A}" type="pres">
      <dgm:prSet presAssocID="{FD026C28-4780-4DF5-A94C-C23D3DE7A047}" presName="sibTrans" presStyleLbl="sibTrans2D1" presStyleIdx="3" presStyleCnt="4"/>
      <dgm:spPr/>
    </dgm:pt>
    <dgm:pt modelId="{D331315F-F745-4283-AE7F-955E1A889868}" type="pres">
      <dgm:prSet presAssocID="{FD026C28-4780-4DF5-A94C-C23D3DE7A047}" presName="connectorText" presStyleLbl="sibTrans2D1" presStyleIdx="3" presStyleCnt="4"/>
      <dgm:spPr/>
    </dgm:pt>
    <dgm:pt modelId="{3D9EC6DE-7A21-45E4-89DA-F9A07FA563D6}" type="pres">
      <dgm:prSet presAssocID="{6E2C8502-FF78-4CBB-85EF-37207C92E286}" presName="node" presStyleLbl="node1" presStyleIdx="4" presStyleCnt="5">
        <dgm:presLayoutVars>
          <dgm:bulletEnabled val="1"/>
        </dgm:presLayoutVars>
      </dgm:prSet>
      <dgm:spPr/>
    </dgm:pt>
  </dgm:ptLst>
  <dgm:cxnLst>
    <dgm:cxn modelId="{5F8BB203-7790-49D9-ABA2-02B2D6EDBC50}" type="presOf" srcId="{BB7CB5F3-ECB2-4025-84BD-ABEE7DB0FAE0}" destId="{9D68C298-A81E-4B21-BBBA-A18BB23DECD8}" srcOrd="0" destOrd="0" presId="urn:microsoft.com/office/officeart/2005/8/layout/process1"/>
    <dgm:cxn modelId="{41B4FD0E-F09D-4A9A-8B35-00CF76ABB49F}" type="presOf" srcId="{6E2C8502-FF78-4CBB-85EF-37207C92E286}" destId="{3D9EC6DE-7A21-45E4-89DA-F9A07FA563D6}" srcOrd="0" destOrd="0" presId="urn:microsoft.com/office/officeart/2005/8/layout/process1"/>
    <dgm:cxn modelId="{E7262535-36EE-45AE-9697-FD92FECB82FD}" srcId="{4F878687-5B0B-46DD-862B-DAA42C148FB9}" destId="{1C1FB7FA-7963-4C05-92E9-5D1C6110873D}" srcOrd="3" destOrd="0" parTransId="{098C6EEB-085A-4A12-8734-068D21DE36D2}" sibTransId="{FD026C28-4780-4DF5-A94C-C23D3DE7A047}"/>
    <dgm:cxn modelId="{901AC93F-541C-4547-8B3C-8B2A33D4A449}" type="presOf" srcId="{F84DB4AF-3BBD-4CD2-B800-79327A14BA41}" destId="{1EA5941A-A00C-4368-9A2D-0CC34862387F}" srcOrd="0" destOrd="0" presId="urn:microsoft.com/office/officeart/2005/8/layout/process1"/>
    <dgm:cxn modelId="{C28F215B-8B52-4907-B407-D1486ED323BE}" type="presOf" srcId="{FD026C28-4780-4DF5-A94C-C23D3DE7A047}" destId="{D331315F-F745-4283-AE7F-955E1A889868}" srcOrd="1" destOrd="0" presId="urn:microsoft.com/office/officeart/2005/8/layout/process1"/>
    <dgm:cxn modelId="{2CB1616A-7889-4BDE-9A2E-9C0AB17959CE}" srcId="{4F878687-5B0B-46DD-862B-DAA42C148FB9}" destId="{6E2C8502-FF78-4CBB-85EF-37207C92E286}" srcOrd="4" destOrd="0" parTransId="{974BC9B8-35D1-4ED1-85C4-409804BCE91F}" sibTransId="{525FE6D1-8C45-450B-890A-D678BC87B45D}"/>
    <dgm:cxn modelId="{ABF5494A-836B-4757-8BA3-8710ABB7C1E3}" type="presOf" srcId="{9B2CF911-25BC-4F64-B1C9-28D2D5A874C3}" destId="{52AF64F3-3C0E-433E-B482-9CB4009F638B}" srcOrd="1" destOrd="0" presId="urn:microsoft.com/office/officeart/2005/8/layout/process1"/>
    <dgm:cxn modelId="{C74C7753-BA40-45C5-BBB7-5DA442ECD876}" type="presOf" srcId="{90DFFE9C-E0F4-4916-A0A9-2E74B9CC4D25}" destId="{9EC13839-DCBF-4672-838B-71108DEAD614}" srcOrd="0" destOrd="0" presId="urn:microsoft.com/office/officeart/2005/8/layout/process1"/>
    <dgm:cxn modelId="{63371076-31E5-4723-B6FA-9D0D3434C616}" srcId="{4F878687-5B0B-46DD-862B-DAA42C148FB9}" destId="{97BE0CE6-3AD5-4169-B338-9CC446F304E6}" srcOrd="0" destOrd="0" parTransId="{7DD98FDB-982A-4873-9726-D75D65AF94B8}" sibTransId="{F84DB4AF-3BBD-4CD2-B800-79327A14BA41}"/>
    <dgm:cxn modelId="{3B6D8857-51F5-4A99-BE47-DE1AB6E2C6D8}" type="presOf" srcId="{9B2CF911-25BC-4F64-B1C9-28D2D5A874C3}" destId="{49D0C575-27B1-4311-9705-C3A45ACAC3DE}" srcOrd="0" destOrd="0" presId="urn:microsoft.com/office/officeart/2005/8/layout/process1"/>
    <dgm:cxn modelId="{1E92535A-EE11-4991-B623-0AB77CA460CC}" type="presOf" srcId="{FD026C28-4780-4DF5-A94C-C23D3DE7A047}" destId="{7A2F756D-0526-4D34-BEA8-035E1439AB0A}" srcOrd="0" destOrd="0" presId="urn:microsoft.com/office/officeart/2005/8/layout/process1"/>
    <dgm:cxn modelId="{C2C1927B-6433-4901-8631-40C50A86BDFB}" type="presOf" srcId="{F48B4B62-9034-4E7F-A5D3-C01D01A34E53}" destId="{510A75FA-31AA-4299-96C5-E57F7C9C34DD}" srcOrd="0" destOrd="0" presId="urn:microsoft.com/office/officeart/2005/8/layout/process1"/>
    <dgm:cxn modelId="{4881819C-C3E7-4E12-8E58-5C1C3FC2F6BB}" srcId="{4F878687-5B0B-46DD-862B-DAA42C148FB9}" destId="{F48B4B62-9034-4E7F-A5D3-C01D01A34E53}" srcOrd="1" destOrd="0" parTransId="{74AB4347-CF2B-4212-A6D0-B310291A73B0}" sibTransId="{9B2CF911-25BC-4F64-B1C9-28D2D5A874C3}"/>
    <dgm:cxn modelId="{B03B109F-C240-41E2-A48B-E5BC2095B6EE}" type="presOf" srcId="{F84DB4AF-3BBD-4CD2-B800-79327A14BA41}" destId="{3BEDCEB6-E4BF-4FAE-88A1-795B9C1F8712}" srcOrd="1" destOrd="0" presId="urn:microsoft.com/office/officeart/2005/8/layout/process1"/>
    <dgm:cxn modelId="{36897ACD-4B74-4916-9F71-77AA52069990}" type="presOf" srcId="{4F878687-5B0B-46DD-862B-DAA42C148FB9}" destId="{2954B564-AF6C-4F3F-9E43-DBAABB229D41}" srcOrd="0" destOrd="0" presId="urn:microsoft.com/office/officeart/2005/8/layout/process1"/>
    <dgm:cxn modelId="{FEC8D1D4-9B51-458E-805D-CC34B9FA293D}" type="presOf" srcId="{1C1FB7FA-7963-4C05-92E9-5D1C6110873D}" destId="{66A1ADF1-C012-4CA2-8ED0-BEA35DAD95D7}" srcOrd="0" destOrd="0" presId="urn:microsoft.com/office/officeart/2005/8/layout/process1"/>
    <dgm:cxn modelId="{7EFE67E4-3671-45B2-9799-42DCDC41B6BD}" type="presOf" srcId="{90DFFE9C-E0F4-4916-A0A9-2E74B9CC4D25}" destId="{4D555572-63BD-4315-893F-65B614FC9ED2}" srcOrd="1" destOrd="0" presId="urn:microsoft.com/office/officeart/2005/8/layout/process1"/>
    <dgm:cxn modelId="{4AA30CE5-DEC3-4939-8EA0-3A6D88F6B89C}" srcId="{4F878687-5B0B-46DD-862B-DAA42C148FB9}" destId="{BB7CB5F3-ECB2-4025-84BD-ABEE7DB0FAE0}" srcOrd="2" destOrd="0" parTransId="{8DA19A6E-B41B-4AFD-A0E7-1AC4AFBC6F8A}" sibTransId="{90DFFE9C-E0F4-4916-A0A9-2E74B9CC4D25}"/>
    <dgm:cxn modelId="{51E712EC-F8CB-43E9-8572-4F469CCDBFA9}" type="presOf" srcId="{97BE0CE6-3AD5-4169-B338-9CC446F304E6}" destId="{7485E412-A247-4042-80D7-FEC3D6CF14C7}" srcOrd="0" destOrd="0" presId="urn:microsoft.com/office/officeart/2005/8/layout/process1"/>
    <dgm:cxn modelId="{86DFD570-C615-49A0-AF53-12B2DFCEE260}" type="presParOf" srcId="{2954B564-AF6C-4F3F-9E43-DBAABB229D41}" destId="{7485E412-A247-4042-80D7-FEC3D6CF14C7}" srcOrd="0" destOrd="0" presId="urn:microsoft.com/office/officeart/2005/8/layout/process1"/>
    <dgm:cxn modelId="{AD54CF48-9B62-4F58-A148-E40FC7A97A9D}" type="presParOf" srcId="{2954B564-AF6C-4F3F-9E43-DBAABB229D41}" destId="{1EA5941A-A00C-4368-9A2D-0CC34862387F}" srcOrd="1" destOrd="0" presId="urn:microsoft.com/office/officeart/2005/8/layout/process1"/>
    <dgm:cxn modelId="{38947DB4-89C1-4953-A896-805082ADD323}" type="presParOf" srcId="{1EA5941A-A00C-4368-9A2D-0CC34862387F}" destId="{3BEDCEB6-E4BF-4FAE-88A1-795B9C1F8712}" srcOrd="0" destOrd="0" presId="urn:microsoft.com/office/officeart/2005/8/layout/process1"/>
    <dgm:cxn modelId="{F960C943-B43F-419B-BABA-986D63E89105}" type="presParOf" srcId="{2954B564-AF6C-4F3F-9E43-DBAABB229D41}" destId="{510A75FA-31AA-4299-96C5-E57F7C9C34DD}" srcOrd="2" destOrd="0" presId="urn:microsoft.com/office/officeart/2005/8/layout/process1"/>
    <dgm:cxn modelId="{4BAFAA1F-F8D7-411D-88D6-25310D5DD3BE}" type="presParOf" srcId="{2954B564-AF6C-4F3F-9E43-DBAABB229D41}" destId="{49D0C575-27B1-4311-9705-C3A45ACAC3DE}" srcOrd="3" destOrd="0" presId="urn:microsoft.com/office/officeart/2005/8/layout/process1"/>
    <dgm:cxn modelId="{2432BC23-A568-4481-8D8E-7F9EBB97CF66}" type="presParOf" srcId="{49D0C575-27B1-4311-9705-C3A45ACAC3DE}" destId="{52AF64F3-3C0E-433E-B482-9CB4009F638B}" srcOrd="0" destOrd="0" presId="urn:microsoft.com/office/officeart/2005/8/layout/process1"/>
    <dgm:cxn modelId="{FACEC542-650F-4210-97A5-31DF61134F3F}" type="presParOf" srcId="{2954B564-AF6C-4F3F-9E43-DBAABB229D41}" destId="{9D68C298-A81E-4B21-BBBA-A18BB23DECD8}" srcOrd="4" destOrd="0" presId="urn:microsoft.com/office/officeart/2005/8/layout/process1"/>
    <dgm:cxn modelId="{840A6ACD-DD6A-4EB5-A6F4-8C705D01D39E}" type="presParOf" srcId="{2954B564-AF6C-4F3F-9E43-DBAABB229D41}" destId="{9EC13839-DCBF-4672-838B-71108DEAD614}" srcOrd="5" destOrd="0" presId="urn:microsoft.com/office/officeart/2005/8/layout/process1"/>
    <dgm:cxn modelId="{E7FEC464-D1C9-415A-8618-84F2D998E2D7}" type="presParOf" srcId="{9EC13839-DCBF-4672-838B-71108DEAD614}" destId="{4D555572-63BD-4315-893F-65B614FC9ED2}" srcOrd="0" destOrd="0" presId="urn:microsoft.com/office/officeart/2005/8/layout/process1"/>
    <dgm:cxn modelId="{2BE7BFEB-BB76-4869-9EF4-3A211FDE5031}" type="presParOf" srcId="{2954B564-AF6C-4F3F-9E43-DBAABB229D41}" destId="{66A1ADF1-C012-4CA2-8ED0-BEA35DAD95D7}" srcOrd="6" destOrd="0" presId="urn:microsoft.com/office/officeart/2005/8/layout/process1"/>
    <dgm:cxn modelId="{8E21E6D5-BD20-45F5-9889-BB37B999E208}" type="presParOf" srcId="{2954B564-AF6C-4F3F-9E43-DBAABB229D41}" destId="{7A2F756D-0526-4D34-BEA8-035E1439AB0A}" srcOrd="7" destOrd="0" presId="urn:microsoft.com/office/officeart/2005/8/layout/process1"/>
    <dgm:cxn modelId="{AC4F7713-AC16-431D-8E2E-DFF92DD68D65}" type="presParOf" srcId="{7A2F756D-0526-4D34-BEA8-035E1439AB0A}" destId="{D331315F-F745-4283-AE7F-955E1A889868}" srcOrd="0" destOrd="0" presId="urn:microsoft.com/office/officeart/2005/8/layout/process1"/>
    <dgm:cxn modelId="{44928ADB-1C37-4E0C-8E0C-142473166A92}" type="presParOf" srcId="{2954B564-AF6C-4F3F-9E43-DBAABB229D41}" destId="{3D9EC6DE-7A21-45E4-89DA-F9A07FA563D6}"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5E412-A247-4042-80D7-FEC3D6CF14C7}">
      <dsp:nvSpPr>
        <dsp:cNvPr id="0" name=""/>
        <dsp:cNvSpPr/>
      </dsp:nvSpPr>
      <dsp:spPr>
        <a:xfrm>
          <a:off x="3978" y="447705"/>
          <a:ext cx="1233388" cy="740032"/>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pitchFamily="34" charset="0"/>
              <a:ea typeface="Calibri" panose="020F0502020204030204" pitchFamily="34" charset="0"/>
              <a:cs typeface="Calibri" panose="020F0502020204030204" pitchFamily="34" charset="0"/>
            </a:rPr>
            <a:t>TBD Designation</a:t>
          </a:r>
        </a:p>
      </dsp:txBody>
      <dsp:txXfrm>
        <a:off x="25653" y="469380"/>
        <a:ext cx="1190038" cy="696682"/>
      </dsp:txXfrm>
    </dsp:sp>
    <dsp:sp modelId="{1EA5941A-A00C-4368-9A2D-0CC34862387F}">
      <dsp:nvSpPr>
        <dsp:cNvPr id="0" name=""/>
        <dsp:cNvSpPr/>
      </dsp:nvSpPr>
      <dsp:spPr>
        <a:xfrm>
          <a:off x="1360705" y="664781"/>
          <a:ext cx="261478" cy="305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1360705" y="725957"/>
        <a:ext cx="183035" cy="183528"/>
      </dsp:txXfrm>
    </dsp:sp>
    <dsp:sp modelId="{510A75FA-31AA-4299-96C5-E57F7C9C34DD}">
      <dsp:nvSpPr>
        <dsp:cNvPr id="0" name=""/>
        <dsp:cNvSpPr/>
      </dsp:nvSpPr>
      <dsp:spPr>
        <a:xfrm>
          <a:off x="1730722" y="447705"/>
          <a:ext cx="1233388" cy="740032"/>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Calibri" panose="020F0502020204030204" pitchFamily="34" charset="0"/>
              <a:ea typeface="Calibri" panose="020F0502020204030204" pitchFamily="34" charset="0"/>
              <a:cs typeface="Calibri" panose="020F0502020204030204" pitchFamily="34" charset="0"/>
            </a:rPr>
            <a:t>TBD Notifications</a:t>
          </a:r>
        </a:p>
      </dsp:txBody>
      <dsp:txXfrm>
        <a:off x="1752397" y="469380"/>
        <a:ext cx="1190038" cy="696682"/>
      </dsp:txXfrm>
    </dsp:sp>
    <dsp:sp modelId="{49D0C575-27B1-4311-9705-C3A45ACAC3DE}">
      <dsp:nvSpPr>
        <dsp:cNvPr id="0" name=""/>
        <dsp:cNvSpPr/>
      </dsp:nvSpPr>
      <dsp:spPr>
        <a:xfrm>
          <a:off x="3087449" y="664781"/>
          <a:ext cx="261478" cy="305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3087449" y="725957"/>
        <a:ext cx="183035" cy="183528"/>
      </dsp:txXfrm>
    </dsp:sp>
    <dsp:sp modelId="{9D68C298-A81E-4B21-BBBA-A18BB23DECD8}">
      <dsp:nvSpPr>
        <dsp:cNvPr id="0" name=""/>
        <dsp:cNvSpPr/>
      </dsp:nvSpPr>
      <dsp:spPr>
        <a:xfrm>
          <a:off x="3457465" y="447705"/>
          <a:ext cx="1233388" cy="740032"/>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pitchFamily="34" charset="0"/>
              <a:ea typeface="Calibri" panose="020F0502020204030204" pitchFamily="34" charset="0"/>
              <a:cs typeface="Calibri" panose="020F0502020204030204" pitchFamily="34" charset="0"/>
            </a:rPr>
            <a:t>TBD Cancellation</a:t>
          </a:r>
        </a:p>
      </dsp:txBody>
      <dsp:txXfrm>
        <a:off x="3479140" y="469380"/>
        <a:ext cx="1190038" cy="696682"/>
      </dsp:txXfrm>
    </dsp:sp>
    <dsp:sp modelId="{9EC13839-DCBF-4672-838B-71108DEAD614}">
      <dsp:nvSpPr>
        <dsp:cNvPr id="0" name=""/>
        <dsp:cNvSpPr/>
      </dsp:nvSpPr>
      <dsp:spPr>
        <a:xfrm>
          <a:off x="4814192" y="664781"/>
          <a:ext cx="261478" cy="305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4814192" y="725957"/>
        <a:ext cx="183035" cy="183528"/>
      </dsp:txXfrm>
    </dsp:sp>
    <dsp:sp modelId="{66A1ADF1-C012-4CA2-8ED0-BEA35DAD95D7}">
      <dsp:nvSpPr>
        <dsp:cNvPr id="0" name=""/>
        <dsp:cNvSpPr/>
      </dsp:nvSpPr>
      <dsp:spPr>
        <a:xfrm>
          <a:off x="5184209" y="447705"/>
          <a:ext cx="1233388" cy="740032"/>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pitchFamily="34" charset="0"/>
              <a:ea typeface="Calibri" panose="020F0502020204030204" pitchFamily="34" charset="0"/>
              <a:cs typeface="Calibri" panose="020F0502020204030204" pitchFamily="34" charset="0"/>
            </a:rPr>
            <a:t>TBD Extension</a:t>
          </a:r>
        </a:p>
      </dsp:txBody>
      <dsp:txXfrm>
        <a:off x="5205884" y="469380"/>
        <a:ext cx="1190038" cy="696682"/>
      </dsp:txXfrm>
    </dsp:sp>
    <dsp:sp modelId="{7A2F756D-0526-4D34-BEA8-035E1439AB0A}">
      <dsp:nvSpPr>
        <dsp:cNvPr id="0" name=""/>
        <dsp:cNvSpPr/>
      </dsp:nvSpPr>
      <dsp:spPr>
        <a:xfrm>
          <a:off x="6540936" y="664781"/>
          <a:ext cx="261478" cy="305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6540936" y="725957"/>
        <a:ext cx="183035" cy="183528"/>
      </dsp:txXfrm>
    </dsp:sp>
    <dsp:sp modelId="{3D9EC6DE-7A21-45E4-89DA-F9A07FA563D6}">
      <dsp:nvSpPr>
        <dsp:cNvPr id="0" name=""/>
        <dsp:cNvSpPr/>
      </dsp:nvSpPr>
      <dsp:spPr>
        <a:xfrm>
          <a:off x="6910953" y="447705"/>
          <a:ext cx="1233388" cy="740032"/>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pitchFamily="34" charset="0"/>
              <a:ea typeface="Calibri" panose="020F0502020204030204" pitchFamily="34" charset="0"/>
              <a:cs typeface="Calibri" panose="020F0502020204030204" pitchFamily="34" charset="0"/>
            </a:rPr>
            <a:t>Project Assignment</a:t>
          </a:r>
        </a:p>
      </dsp:txBody>
      <dsp:txXfrm>
        <a:off x="6932628" y="469380"/>
        <a:ext cx="1190038" cy="6966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458A99-5860-4A08-899B-A0FF0009D9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1920FA-4DF9-4260-9BB6-2DB307DB7F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D2DA5F-D246-4039-B05C-E87980BF7A43}" type="datetimeFigureOut">
              <a:rPr lang="en-US" smtClean="0"/>
              <a:t>11/13/2024</a:t>
            </a:fld>
            <a:endParaRPr lang="en-US"/>
          </a:p>
        </p:txBody>
      </p:sp>
      <p:sp>
        <p:nvSpPr>
          <p:cNvPr id="4" name="Footer Placeholder 3">
            <a:extLst>
              <a:ext uri="{FF2B5EF4-FFF2-40B4-BE49-F238E27FC236}">
                <a16:creationId xmlns:a16="http://schemas.microsoft.com/office/drawing/2014/main" id="{6552DA88-B7B3-452C-B9A4-64FBD6865F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908165-DF5D-4D51-B03D-CDFE2EBA6A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876CDD-B26B-4C68-ABCB-F21512748C92}" type="slidenum">
              <a:rPr lang="en-US" smtClean="0"/>
              <a:t>‹#›</a:t>
            </a:fld>
            <a:endParaRPr lang="en-US"/>
          </a:p>
        </p:txBody>
      </p:sp>
    </p:spTree>
    <p:extLst>
      <p:ext uri="{BB962C8B-B14F-4D97-AF65-F5344CB8AC3E}">
        <p14:creationId xmlns:p14="http://schemas.microsoft.com/office/powerpoint/2010/main" val="2157500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89436623-1791-274B-8CC4-E17973181C5C}" type="datetimeFigureOut">
              <a:rPr lang="en-US" smtClean="0"/>
              <a:pPr/>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9F0A1ABF-A02A-3F42-805E-3E0A90D796E9}" type="slidenum">
              <a:rPr lang="en-US" smtClean="0"/>
              <a:pPr/>
              <a:t>‹#›</a:t>
            </a:fld>
            <a:endParaRPr lang="en-US"/>
          </a:p>
        </p:txBody>
      </p:sp>
    </p:spTree>
    <p:extLst>
      <p:ext uri="{BB962C8B-B14F-4D97-AF65-F5344CB8AC3E}">
        <p14:creationId xmlns:p14="http://schemas.microsoft.com/office/powerpoint/2010/main" val="139393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0A1ABF-A02A-3F42-805E-3E0A90D796E9}" type="slidenum">
              <a:rPr lang="en-US" smtClean="0"/>
              <a:pPr/>
              <a:t>5</a:t>
            </a:fld>
            <a:endParaRPr lang="en-US"/>
          </a:p>
        </p:txBody>
      </p:sp>
    </p:spTree>
    <p:extLst>
      <p:ext uri="{BB962C8B-B14F-4D97-AF65-F5344CB8AC3E}">
        <p14:creationId xmlns:p14="http://schemas.microsoft.com/office/powerpoint/2010/main" val="1284936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1 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62271-BE0F-4EBA-A2E4-D346A96EE71F}"/>
              </a:ext>
            </a:extLst>
          </p:cNvPr>
          <p:cNvSpPr/>
          <p:nvPr/>
        </p:nvSpPr>
        <p:spPr>
          <a:xfrm>
            <a:off x="0" y="4385816"/>
            <a:ext cx="12192000" cy="2472185"/>
          </a:xfrm>
          <a:prstGeom prst="rect">
            <a:avLst/>
          </a:prstGeom>
          <a:solidFill>
            <a:srgbClr val="5062E5"/>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B56F4A6-5213-4F8D-BF78-C0893638102D}"/>
              </a:ext>
            </a:extLst>
          </p:cNvPr>
          <p:cNvSpPr/>
          <p:nvPr/>
        </p:nvSpPr>
        <p:spPr>
          <a:xfrm>
            <a:off x="0" y="1447801"/>
            <a:ext cx="12192000" cy="2938015"/>
          </a:xfrm>
          <a:prstGeom prst="rect">
            <a:avLst/>
          </a:prstGeom>
          <a:effectLst>
            <a:outerShdw blurRad="254000" dist="127000" dir="5400000" algn="ctr" rotWithShape="0">
              <a:srgbClr val="000000">
                <a:alpha val="25000"/>
              </a:srgb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12" name="Title 1">
            <a:extLst>
              <a:ext uri="{FF2B5EF4-FFF2-40B4-BE49-F238E27FC236}">
                <a16:creationId xmlns:a16="http://schemas.microsoft.com/office/drawing/2014/main" id="{D4B307F2-3E5C-4E2F-B194-F88DF1D4DB4F}"/>
              </a:ext>
            </a:extLst>
          </p:cNvPr>
          <p:cNvSpPr>
            <a:spLocks noGrp="1"/>
          </p:cNvSpPr>
          <p:nvPr>
            <p:ph type="ctrTitle"/>
          </p:nvPr>
        </p:nvSpPr>
        <p:spPr>
          <a:xfrm>
            <a:off x="0" y="1831896"/>
            <a:ext cx="12192000" cy="2169825"/>
          </a:xfrm>
          <a:noFill/>
          <a:effectLst/>
        </p:spPr>
        <p:txBody>
          <a:bodyPr wrap="square" lIns="914400" tIns="731520" rIns="914400" bIns="731520" anchor="ctr" anchorCtr="0">
            <a:spAutoFit/>
          </a:bodyPr>
          <a:lstStyle>
            <a:lvl1pPr marL="0" indent="0" algn="l">
              <a:tabLst/>
              <a:defRPr sz="4500" b="1" i="0" spc="-113">
                <a:solidFill>
                  <a:schemeClr val="bg1"/>
                </a:solidFill>
              </a:defRPr>
            </a:lvl1pPr>
          </a:lstStyle>
          <a:p>
            <a:r>
              <a:rPr lang="en-US"/>
              <a:t>Click to edit Master title style</a:t>
            </a:r>
          </a:p>
        </p:txBody>
      </p:sp>
      <p:pic>
        <p:nvPicPr>
          <p:cNvPr id="13" name="Picture 12">
            <a:extLst>
              <a:ext uri="{FF2B5EF4-FFF2-40B4-BE49-F238E27FC236}">
                <a16:creationId xmlns:a16="http://schemas.microsoft.com/office/drawing/2014/main" id="{10BFDC20-4108-443F-8DF6-FACB866D9920}"/>
              </a:ext>
            </a:extLst>
          </p:cNvPr>
          <p:cNvPicPr>
            <a:picLocks noChangeAspect="1"/>
          </p:cNvPicPr>
          <p:nvPr/>
        </p:nvPicPr>
        <p:blipFill>
          <a:blip r:embed="rId2"/>
          <a:srcRect/>
          <a:stretch/>
        </p:blipFill>
        <p:spPr>
          <a:xfrm>
            <a:off x="152401" y="393557"/>
            <a:ext cx="3276600" cy="619107"/>
          </a:xfrm>
          <a:prstGeom prst="rect">
            <a:avLst/>
          </a:prstGeom>
        </p:spPr>
      </p:pic>
      <p:sp>
        <p:nvSpPr>
          <p:cNvPr id="16" name="Subtitle 2">
            <a:extLst>
              <a:ext uri="{FF2B5EF4-FFF2-40B4-BE49-F238E27FC236}">
                <a16:creationId xmlns:a16="http://schemas.microsoft.com/office/drawing/2014/main" id="{42666720-8E2B-4D8A-AD40-3D6B9D31F2D4}"/>
              </a:ext>
            </a:extLst>
          </p:cNvPr>
          <p:cNvSpPr>
            <a:spLocks noGrp="1"/>
          </p:cNvSpPr>
          <p:nvPr>
            <p:ph type="subTitle" idx="1"/>
          </p:nvPr>
        </p:nvSpPr>
        <p:spPr>
          <a:xfrm>
            <a:off x="0" y="4385815"/>
            <a:ext cx="12192000" cy="1769074"/>
          </a:xfrm>
        </p:spPr>
        <p:txBody>
          <a:bodyPr wrap="square" lIns="914400" tIns="731520" rIns="914400" bIns="731520">
            <a:spAutoFit/>
          </a:bodyPr>
          <a:lstStyle>
            <a:lvl1pPr marL="0" indent="0" algn="l">
              <a:buNone/>
              <a:defRPr sz="1800" spc="1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Click to edit Master subtitle style</a:t>
            </a:r>
          </a:p>
        </p:txBody>
      </p:sp>
      <p:sp>
        <p:nvSpPr>
          <p:cNvPr id="15" name="Slide Number Placeholder 5">
            <a:extLst>
              <a:ext uri="{FF2B5EF4-FFF2-40B4-BE49-F238E27FC236}">
                <a16:creationId xmlns:a16="http://schemas.microsoft.com/office/drawing/2014/main" id="{EF4BFDE5-457A-40DB-9499-22C104BDA87F}"/>
              </a:ext>
            </a:extLst>
          </p:cNvPr>
          <p:cNvSpPr>
            <a:spLocks noGrp="1"/>
          </p:cNvSpPr>
          <p:nvPr>
            <p:ph type="sldNum" sz="quarter" idx="4"/>
          </p:nvPr>
        </p:nvSpPr>
        <p:spPr>
          <a:xfrm>
            <a:off x="11074400" y="6339344"/>
            <a:ext cx="1117600" cy="115438"/>
          </a:xfrm>
          <a:prstGeom prst="rect">
            <a:avLst/>
          </a:prstGeom>
        </p:spPr>
        <p:txBody>
          <a:bodyPr lIns="0" tIns="0" rIns="548640" bIns="0" anchor="t" anchorCtr="0"/>
          <a:lstStyle>
            <a:lvl1pPr algn="r">
              <a:defRPr sz="750" b="0" i="0">
                <a:solidFill>
                  <a:schemeClr val="bg1"/>
                </a:solidFill>
                <a:latin typeface="Consolas" panose="020B0609020204030204" pitchFamily="49" charset="0"/>
              </a:defRPr>
            </a:lvl1pPr>
          </a:lstStyle>
          <a:p>
            <a:fld id="{B8541C84-BF73-6741-B68C-095B6B4FF560}" type="slidenum">
              <a:rPr lang="en-US" smtClean="0"/>
              <a:pPr/>
              <a:t>‹#›</a:t>
            </a:fld>
            <a:endParaRPr lang="en-US"/>
          </a:p>
        </p:txBody>
      </p:sp>
    </p:spTree>
    <p:extLst>
      <p:ext uri="{BB962C8B-B14F-4D97-AF65-F5344CB8AC3E}">
        <p14:creationId xmlns:p14="http://schemas.microsoft.com/office/powerpoint/2010/main" val="367432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Spead Image/Graphic">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67D0C6E6-361C-45C6-8BDA-568FD6AA82B4}"/>
              </a:ext>
            </a:extLst>
          </p:cNvPr>
          <p:cNvSpPr>
            <a:spLocks noGrp="1"/>
          </p:cNvSpPr>
          <p:nvPr>
            <p:ph sz="quarter" idx="10"/>
          </p:nvPr>
        </p:nvSpPr>
        <p:spPr>
          <a:xfrm>
            <a:off x="0" y="0"/>
            <a:ext cx="12192000" cy="5791200"/>
          </a:xfrm>
          <a:solidFill>
            <a:schemeClr val="accent1"/>
          </a:solidFill>
          <a:effectLst>
            <a:outerShdw blurRad="50800" dist="38100" dir="5400000" algn="t" rotWithShape="0">
              <a:prstClr val="black">
                <a:alpha val="40000"/>
              </a:prstClr>
            </a:outerShdw>
          </a:effectLst>
        </p:spPr>
        <p:txBody>
          <a:bodyPr lIns="548640" tIns="548640" rIns="548640" bIns="548640"/>
          <a:lstStyle>
            <a:lvl1pPr marL="171450" indent="-171450">
              <a:buFont typeface="Arial" panose="020B0604020202020204" pitchFamily="34" charset="0"/>
              <a:buChar char="•"/>
              <a:defRPr/>
            </a:lvl1pPr>
            <a:lvl2pPr marL="514350" indent="-171450">
              <a:buFont typeface="Arial" panose="020B0604020202020204" pitchFamily="34" charset="0"/>
              <a:buChar char="•"/>
              <a:defRPr/>
            </a:lvl2pPr>
            <a:lvl3pPr marL="857250" indent="-171450">
              <a:buFont typeface="Arial" panose="020B0604020202020204" pitchFamily="34" charset="0"/>
              <a:buChar char="•"/>
              <a:defRPr/>
            </a:lvl3pPr>
            <a:lvl4pPr marL="1200150" indent="-171450">
              <a:buFont typeface="Arial" panose="020B0604020202020204" pitchFamily="34" charset="0"/>
              <a:buChar char="•"/>
              <a:defRPr/>
            </a:lvl4pPr>
            <a:lvl5pPr marL="1543050" indent="-1714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E16256FE-8BA6-4A7F-BC92-0B663F579CF6}"/>
              </a:ext>
            </a:extLst>
          </p:cNvPr>
          <p:cNvSpPr txBox="1">
            <a:spLocks/>
          </p:cNvSpPr>
          <p:nvPr/>
        </p:nvSpPr>
        <p:spPr>
          <a:xfrm>
            <a:off x="11071352" y="6339344"/>
            <a:ext cx="1117600" cy="115438"/>
          </a:xfrm>
          <a:prstGeom prst="rect">
            <a:avLst/>
          </a:prstGeom>
        </p:spPr>
        <p:txBody>
          <a:bodyPr lIns="0" tIns="0" rIns="548640" bIns="0" anchor="t" anchorCtr="0"/>
          <a:lstStyle>
            <a:defPPr>
              <a:defRPr lang="en-US"/>
            </a:defPPr>
            <a:lvl1pPr marL="0" algn="r" defTabSz="914400" rtl="0" eaLnBrk="1" latinLnBrk="0" hangingPunct="1">
              <a:defRPr sz="750" b="0" i="0" kern="1200">
                <a:solidFill>
                  <a:schemeClr val="bg1"/>
                </a:solidFill>
                <a:latin typeface="Consolas" panose="020B0609020204030204" pitchFamily="49"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541C84-BF73-6741-B68C-095B6B4FF560}" type="slidenum">
              <a:rPr lang="en-US" sz="750" smtClean="0">
                <a:solidFill>
                  <a:srgbClr val="1C2460"/>
                </a:solidFill>
              </a:rPr>
              <a:pPr/>
              <a:t>‹#›</a:t>
            </a:fld>
            <a:endParaRPr lang="en-US" sz="750">
              <a:solidFill>
                <a:srgbClr val="1C2460"/>
              </a:solidFill>
            </a:endParaRPr>
          </a:p>
        </p:txBody>
      </p:sp>
      <p:sp>
        <p:nvSpPr>
          <p:cNvPr id="6" name="Rectangle 5">
            <a:extLst>
              <a:ext uri="{FF2B5EF4-FFF2-40B4-BE49-F238E27FC236}">
                <a16:creationId xmlns:a16="http://schemas.microsoft.com/office/drawing/2014/main" id="{740A6467-ED3A-4208-9658-C3F11DEA9A05}"/>
              </a:ext>
            </a:extLst>
          </p:cNvPr>
          <p:cNvSpPr/>
          <p:nvPr/>
        </p:nvSpPr>
        <p:spPr>
          <a:xfrm>
            <a:off x="724469" y="6339355"/>
            <a:ext cx="1713931" cy="115416"/>
          </a:xfrm>
          <a:prstGeom prst="rect">
            <a:avLst/>
          </a:prstGeom>
        </p:spPr>
        <p:txBody>
          <a:bodyPr wrap="none" lIns="0" tIns="0" rIns="0" bIns="0">
            <a:spAutoFit/>
          </a:bodyPr>
          <a:lstStyle/>
          <a:p>
            <a:r>
              <a:rPr lang="en-US" sz="750" b="0" i="0" spc="195" baseline="0">
                <a:solidFill>
                  <a:schemeClr val="accent1"/>
                </a:solidFill>
                <a:latin typeface="Consolas" panose="020B0609020204030204" pitchFamily="49" charset="0"/>
              </a:rPr>
              <a:t>ILLINOIS SOLAR FOR ALL</a:t>
            </a:r>
          </a:p>
        </p:txBody>
      </p:sp>
      <p:pic>
        <p:nvPicPr>
          <p:cNvPr id="8" name="Picture 7">
            <a:extLst>
              <a:ext uri="{FF2B5EF4-FFF2-40B4-BE49-F238E27FC236}">
                <a16:creationId xmlns:a16="http://schemas.microsoft.com/office/drawing/2014/main" id="{1878F7FA-54E3-461C-85F0-EE93A894D65C}"/>
              </a:ext>
            </a:extLst>
          </p:cNvPr>
          <p:cNvPicPr>
            <a:picLocks noChangeAspect="1"/>
          </p:cNvPicPr>
          <p:nvPr/>
        </p:nvPicPr>
        <p:blipFill>
          <a:blip r:embed="rId2"/>
          <a:stretch>
            <a:fillRect/>
          </a:stretch>
        </p:blipFill>
        <p:spPr>
          <a:xfrm>
            <a:off x="270637" y="6246187"/>
            <a:ext cx="325161" cy="325161"/>
          </a:xfrm>
          <a:prstGeom prst="rect">
            <a:avLst/>
          </a:prstGeom>
          <a:noFill/>
        </p:spPr>
      </p:pic>
    </p:spTree>
    <p:extLst>
      <p:ext uri="{BB962C8B-B14F-4D97-AF65-F5344CB8AC3E}">
        <p14:creationId xmlns:p14="http://schemas.microsoft.com/office/powerpoint/2010/main" val="424218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2 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62271-BE0F-4EBA-A2E4-D346A96EE71F}"/>
              </a:ext>
            </a:extLst>
          </p:cNvPr>
          <p:cNvSpPr/>
          <p:nvPr/>
        </p:nvSpPr>
        <p:spPr>
          <a:xfrm>
            <a:off x="0" y="3962401"/>
            <a:ext cx="12192000" cy="2895600"/>
          </a:xfrm>
          <a:prstGeom prst="rect">
            <a:avLst/>
          </a:prstGeom>
          <a:solidFill>
            <a:srgbClr val="5062E5"/>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FD7E3DCA-8521-4697-87DC-B47338836514}"/>
              </a:ext>
            </a:extLst>
          </p:cNvPr>
          <p:cNvSpPr/>
          <p:nvPr/>
        </p:nvSpPr>
        <p:spPr>
          <a:xfrm rot="5400000">
            <a:off x="3390901" y="-3390901"/>
            <a:ext cx="5410200" cy="12192001"/>
          </a:xfrm>
          <a:prstGeom prst="rect">
            <a:avLst/>
          </a:prstGeom>
          <a:solidFill>
            <a:schemeClr val="tx2"/>
          </a:solidFill>
          <a:ln>
            <a:noFill/>
          </a:ln>
          <a:effectLst>
            <a:outerShdw blurRad="254000" dist="127000" dir="5400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spc="30" baseline="0"/>
          </a:p>
        </p:txBody>
      </p:sp>
      <p:sp>
        <p:nvSpPr>
          <p:cNvPr id="12" name="Title 1">
            <a:extLst>
              <a:ext uri="{FF2B5EF4-FFF2-40B4-BE49-F238E27FC236}">
                <a16:creationId xmlns:a16="http://schemas.microsoft.com/office/drawing/2014/main" id="{D4B307F2-3E5C-4E2F-B194-F88DF1D4DB4F}"/>
              </a:ext>
            </a:extLst>
          </p:cNvPr>
          <p:cNvSpPr>
            <a:spLocks noGrp="1"/>
          </p:cNvSpPr>
          <p:nvPr>
            <p:ph type="ctrTitle"/>
          </p:nvPr>
        </p:nvSpPr>
        <p:spPr>
          <a:xfrm>
            <a:off x="0" y="3317096"/>
            <a:ext cx="12192000" cy="2062103"/>
          </a:xfrm>
          <a:noFill/>
          <a:effectLst/>
        </p:spPr>
        <p:txBody>
          <a:bodyPr wrap="square" lIns="548640" tIns="731520" rIns="548640" bIns="731520" anchor="b" anchorCtr="0">
            <a:spAutoFit/>
          </a:bodyPr>
          <a:lstStyle>
            <a:lvl1pPr marL="0" indent="0" algn="l">
              <a:tabLst/>
              <a:defRPr sz="3600" b="1" i="0" spc="-113">
                <a:solidFill>
                  <a:schemeClr val="bg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AD69674C-673D-4FEA-949F-AFC9338769F7}"/>
              </a:ext>
            </a:extLst>
          </p:cNvPr>
          <p:cNvSpPr>
            <a:spLocks noGrp="1"/>
          </p:cNvSpPr>
          <p:nvPr>
            <p:ph type="sldNum" sz="quarter" idx="4"/>
          </p:nvPr>
        </p:nvSpPr>
        <p:spPr>
          <a:xfrm>
            <a:off x="11074400" y="6339344"/>
            <a:ext cx="1117600" cy="115438"/>
          </a:xfrm>
          <a:prstGeom prst="rect">
            <a:avLst/>
          </a:prstGeom>
        </p:spPr>
        <p:txBody>
          <a:bodyPr lIns="0" tIns="0" rIns="548640" bIns="0" anchor="t" anchorCtr="0"/>
          <a:lstStyle>
            <a:lvl1pPr algn="r">
              <a:defRPr sz="750" b="0" i="0">
                <a:solidFill>
                  <a:schemeClr val="bg1"/>
                </a:solidFill>
                <a:latin typeface="Consolas" panose="020B0609020204030204" pitchFamily="49" charset="0"/>
              </a:defRPr>
            </a:lvl1pPr>
          </a:lstStyle>
          <a:p>
            <a:fld id="{B8541C84-BF73-6741-B68C-095B6B4FF560}" type="slidenum">
              <a:rPr lang="en-US" smtClean="0"/>
              <a:pPr/>
              <a:t>‹#›</a:t>
            </a:fld>
            <a:endParaRPr lang="en-US"/>
          </a:p>
        </p:txBody>
      </p:sp>
      <p:pic>
        <p:nvPicPr>
          <p:cNvPr id="22" name="Picture 21">
            <a:extLst>
              <a:ext uri="{FF2B5EF4-FFF2-40B4-BE49-F238E27FC236}">
                <a16:creationId xmlns:a16="http://schemas.microsoft.com/office/drawing/2014/main" id="{CFEF3301-E449-4E8E-A728-4E49AD77AB73}"/>
              </a:ext>
            </a:extLst>
          </p:cNvPr>
          <p:cNvPicPr>
            <a:picLocks noChangeAspect="1"/>
          </p:cNvPicPr>
          <p:nvPr/>
        </p:nvPicPr>
        <p:blipFill>
          <a:blip r:embed="rId2"/>
          <a:stretch>
            <a:fillRect/>
          </a:stretch>
        </p:blipFill>
        <p:spPr>
          <a:xfrm>
            <a:off x="270637" y="6246187"/>
            <a:ext cx="325161" cy="325161"/>
          </a:xfrm>
          <a:prstGeom prst="rect">
            <a:avLst/>
          </a:prstGeom>
        </p:spPr>
      </p:pic>
      <p:sp>
        <p:nvSpPr>
          <p:cNvPr id="23" name="Rectangle 22">
            <a:extLst>
              <a:ext uri="{FF2B5EF4-FFF2-40B4-BE49-F238E27FC236}">
                <a16:creationId xmlns:a16="http://schemas.microsoft.com/office/drawing/2014/main" id="{65246872-6FB4-4CE7-8414-8A5162A50517}"/>
              </a:ext>
            </a:extLst>
          </p:cNvPr>
          <p:cNvSpPr/>
          <p:nvPr/>
        </p:nvSpPr>
        <p:spPr>
          <a:xfrm>
            <a:off x="724469" y="6339355"/>
            <a:ext cx="1713931" cy="115416"/>
          </a:xfrm>
          <a:prstGeom prst="rect">
            <a:avLst/>
          </a:prstGeom>
        </p:spPr>
        <p:txBody>
          <a:bodyPr wrap="none" lIns="0" tIns="0" rIns="0" bIns="0">
            <a:spAutoFit/>
          </a:bodyPr>
          <a:lstStyle/>
          <a:p>
            <a:r>
              <a:rPr lang="en-US" sz="750" b="0" i="0" spc="195" baseline="0">
                <a:solidFill>
                  <a:schemeClr val="bg1"/>
                </a:solidFill>
                <a:latin typeface="Consolas" panose="020B0609020204030204" pitchFamily="49" charset="0"/>
              </a:rPr>
              <a:t>ILLINOIS SOLAR FOR ALL</a:t>
            </a:r>
          </a:p>
        </p:txBody>
      </p:sp>
    </p:spTree>
    <p:extLst>
      <p:ext uri="{BB962C8B-B14F-4D97-AF65-F5344CB8AC3E}">
        <p14:creationId xmlns:p14="http://schemas.microsoft.com/office/powerpoint/2010/main" val="3929879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3 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62271-BE0F-4EBA-A2E4-D346A96EE71F}"/>
              </a:ext>
            </a:extLst>
          </p:cNvPr>
          <p:cNvSpPr/>
          <p:nvPr/>
        </p:nvSpPr>
        <p:spPr>
          <a:xfrm>
            <a:off x="0" y="3962401"/>
            <a:ext cx="12192000" cy="2895600"/>
          </a:xfrm>
          <a:prstGeom prst="rect">
            <a:avLst/>
          </a:prstGeom>
          <a:solidFill>
            <a:srgbClr val="5062E5"/>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FD7E3DCA-8521-4697-87DC-B47338836514}"/>
              </a:ext>
            </a:extLst>
          </p:cNvPr>
          <p:cNvSpPr/>
          <p:nvPr/>
        </p:nvSpPr>
        <p:spPr>
          <a:xfrm rot="5400000">
            <a:off x="2667000" y="-2667000"/>
            <a:ext cx="6858002" cy="12192001"/>
          </a:xfrm>
          <a:prstGeom prst="rect">
            <a:avLst/>
          </a:prstGeom>
          <a:solidFill>
            <a:schemeClr val="tx2"/>
          </a:solidFill>
          <a:ln>
            <a:noFill/>
          </a:ln>
          <a:effectLst>
            <a:outerShdw blurRad="254000" dist="127000" dir="5400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spc="30" baseline="0"/>
          </a:p>
        </p:txBody>
      </p:sp>
      <p:sp>
        <p:nvSpPr>
          <p:cNvPr id="12" name="Title 1">
            <a:extLst>
              <a:ext uri="{FF2B5EF4-FFF2-40B4-BE49-F238E27FC236}">
                <a16:creationId xmlns:a16="http://schemas.microsoft.com/office/drawing/2014/main" id="{D4B307F2-3E5C-4E2F-B194-F88DF1D4DB4F}"/>
              </a:ext>
            </a:extLst>
          </p:cNvPr>
          <p:cNvSpPr>
            <a:spLocks noGrp="1"/>
          </p:cNvSpPr>
          <p:nvPr>
            <p:ph type="ctrTitle"/>
          </p:nvPr>
        </p:nvSpPr>
        <p:spPr>
          <a:xfrm>
            <a:off x="0" y="3409428"/>
            <a:ext cx="12192000" cy="1969770"/>
          </a:xfrm>
          <a:noFill/>
          <a:effectLst/>
        </p:spPr>
        <p:txBody>
          <a:bodyPr wrap="square" lIns="548640" tIns="731520" rIns="548640" bIns="731520" anchor="b" anchorCtr="0">
            <a:spAutoFit/>
          </a:bodyPr>
          <a:lstStyle>
            <a:lvl1pPr marL="0" indent="0" algn="l">
              <a:tabLst/>
              <a:defRPr sz="2800" b="1" i="0" spc="-113">
                <a:solidFill>
                  <a:schemeClr val="bg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AD69674C-673D-4FEA-949F-AFC9338769F7}"/>
              </a:ext>
            </a:extLst>
          </p:cNvPr>
          <p:cNvSpPr>
            <a:spLocks noGrp="1"/>
          </p:cNvSpPr>
          <p:nvPr>
            <p:ph type="sldNum" sz="quarter" idx="4"/>
          </p:nvPr>
        </p:nvSpPr>
        <p:spPr>
          <a:xfrm>
            <a:off x="11074400" y="6339344"/>
            <a:ext cx="1117600" cy="115438"/>
          </a:xfrm>
          <a:prstGeom prst="rect">
            <a:avLst/>
          </a:prstGeom>
        </p:spPr>
        <p:txBody>
          <a:bodyPr lIns="0" tIns="0" rIns="548640" bIns="0" anchor="t" anchorCtr="0"/>
          <a:lstStyle>
            <a:lvl1pPr algn="r">
              <a:defRPr sz="750" b="0" i="0">
                <a:solidFill>
                  <a:schemeClr val="bg1"/>
                </a:solidFill>
                <a:latin typeface="Consolas" panose="020B0609020204030204" pitchFamily="49" charset="0"/>
              </a:defRPr>
            </a:lvl1pPr>
          </a:lstStyle>
          <a:p>
            <a:fld id="{B8541C84-BF73-6741-B68C-095B6B4FF560}" type="slidenum">
              <a:rPr lang="en-US" smtClean="0"/>
              <a:pPr/>
              <a:t>‹#›</a:t>
            </a:fld>
            <a:endParaRPr lang="en-US"/>
          </a:p>
        </p:txBody>
      </p:sp>
      <p:sp>
        <p:nvSpPr>
          <p:cNvPr id="16" name="Subtitle 2">
            <a:extLst>
              <a:ext uri="{FF2B5EF4-FFF2-40B4-BE49-F238E27FC236}">
                <a16:creationId xmlns:a16="http://schemas.microsoft.com/office/drawing/2014/main" id="{0AD06431-E609-48F4-95AD-12DCAF09EB3F}"/>
              </a:ext>
            </a:extLst>
          </p:cNvPr>
          <p:cNvSpPr>
            <a:spLocks noGrp="1"/>
          </p:cNvSpPr>
          <p:nvPr>
            <p:ph type="subTitle" idx="1"/>
          </p:nvPr>
        </p:nvSpPr>
        <p:spPr>
          <a:xfrm>
            <a:off x="0" y="4746076"/>
            <a:ext cx="12192000" cy="633122"/>
          </a:xfrm>
        </p:spPr>
        <p:txBody>
          <a:bodyPr wrap="square" lIns="548640" tIns="182880" rIns="548640" bIns="182880">
            <a:spAutoFit/>
          </a:bodyPr>
          <a:lstStyle>
            <a:lvl1pPr marL="0" indent="0" algn="l">
              <a:buNone/>
              <a:defRPr sz="1000" spc="150" baseline="0">
                <a:solidFill>
                  <a:srgbClr val="FACE0C"/>
                </a:solidFill>
                <a:latin typeface="Consolas" panose="020B0609020204030204" pitchFamily="49"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Click to edit Master subtitle style</a:t>
            </a:r>
          </a:p>
        </p:txBody>
      </p:sp>
      <p:pic>
        <p:nvPicPr>
          <p:cNvPr id="9" name="Picture 8">
            <a:extLst>
              <a:ext uri="{FF2B5EF4-FFF2-40B4-BE49-F238E27FC236}">
                <a16:creationId xmlns:a16="http://schemas.microsoft.com/office/drawing/2014/main" id="{43807E91-83D2-420F-9B2E-B577F71CC7CE}"/>
              </a:ext>
            </a:extLst>
          </p:cNvPr>
          <p:cNvPicPr>
            <a:picLocks noChangeAspect="1"/>
          </p:cNvPicPr>
          <p:nvPr/>
        </p:nvPicPr>
        <p:blipFill>
          <a:blip r:embed="rId2"/>
          <a:stretch>
            <a:fillRect/>
          </a:stretch>
        </p:blipFill>
        <p:spPr>
          <a:xfrm>
            <a:off x="270637" y="6246187"/>
            <a:ext cx="325161" cy="325161"/>
          </a:xfrm>
          <a:prstGeom prst="rect">
            <a:avLst/>
          </a:prstGeom>
        </p:spPr>
      </p:pic>
      <p:sp>
        <p:nvSpPr>
          <p:cNvPr id="10" name="Rectangle 9">
            <a:extLst>
              <a:ext uri="{FF2B5EF4-FFF2-40B4-BE49-F238E27FC236}">
                <a16:creationId xmlns:a16="http://schemas.microsoft.com/office/drawing/2014/main" id="{7F894F7D-F6DD-46DE-B43A-675A69ADA667}"/>
              </a:ext>
            </a:extLst>
          </p:cNvPr>
          <p:cNvSpPr/>
          <p:nvPr/>
        </p:nvSpPr>
        <p:spPr>
          <a:xfrm>
            <a:off x="724469" y="6339355"/>
            <a:ext cx="1713931" cy="115416"/>
          </a:xfrm>
          <a:prstGeom prst="rect">
            <a:avLst/>
          </a:prstGeom>
        </p:spPr>
        <p:txBody>
          <a:bodyPr wrap="none" lIns="0" tIns="0" rIns="0" bIns="0">
            <a:spAutoFit/>
          </a:bodyPr>
          <a:lstStyle/>
          <a:p>
            <a:r>
              <a:rPr lang="en-US" sz="750" b="0" i="0" spc="195" baseline="0">
                <a:solidFill>
                  <a:schemeClr val="bg1"/>
                </a:solidFill>
                <a:latin typeface="Consolas" panose="020B0609020204030204" pitchFamily="49" charset="0"/>
              </a:rPr>
              <a:t>ILLINOIS SOLAR FOR ALL</a:t>
            </a:r>
          </a:p>
        </p:txBody>
      </p:sp>
    </p:spTree>
    <p:extLst>
      <p:ext uri="{BB962C8B-B14F-4D97-AF65-F5344CB8AC3E}">
        <p14:creationId xmlns:p14="http://schemas.microsoft.com/office/powerpoint/2010/main" val="721358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Open: Option 1">
    <p:bg>
      <p:bgPr>
        <a:solidFill>
          <a:schemeClr val="accent1"/>
        </a:solidFill>
        <a:effectLst/>
      </p:bgPr>
    </p:bg>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2002BCC4-E894-434A-9AF4-1325BCB321CE}"/>
              </a:ext>
            </a:extLst>
          </p:cNvPr>
          <p:cNvSpPr>
            <a:spLocks noGrp="1"/>
          </p:cNvSpPr>
          <p:nvPr>
            <p:ph type="pic" sz="quarter" idx="10"/>
          </p:nvPr>
        </p:nvSpPr>
        <p:spPr>
          <a:xfrm>
            <a:off x="6096000" y="0"/>
            <a:ext cx="6096000" cy="6858000"/>
          </a:xfrm>
          <a:solidFill>
            <a:schemeClr val="accent1"/>
          </a:solidFill>
          <a:effectLst>
            <a:innerShdw blurRad="254000" dist="127000" dir="16200000">
              <a:prstClr val="black">
                <a:alpha val="25000"/>
              </a:prstClr>
            </a:innerShdw>
          </a:effectLst>
        </p:spPr>
        <p:txBody>
          <a:bodyPr lIns="548640" tIns="914400" rIns="548640" bIns="914400"/>
          <a:lstStyle/>
          <a:p>
            <a:r>
              <a:rPr lang="en-US"/>
              <a:t>Click icon to add picture</a:t>
            </a:r>
          </a:p>
        </p:txBody>
      </p:sp>
      <p:sp>
        <p:nvSpPr>
          <p:cNvPr id="14" name="Rectangle 13">
            <a:extLst>
              <a:ext uri="{FF2B5EF4-FFF2-40B4-BE49-F238E27FC236}">
                <a16:creationId xmlns:a16="http://schemas.microsoft.com/office/drawing/2014/main" id="{EDD1C880-B94E-4C84-AE07-98EEEBFA175D}"/>
              </a:ext>
            </a:extLst>
          </p:cNvPr>
          <p:cNvSpPr/>
          <p:nvPr/>
        </p:nvSpPr>
        <p:spPr>
          <a:xfrm>
            <a:off x="0" y="-1"/>
            <a:ext cx="6096000" cy="6858002"/>
          </a:xfrm>
          <a:prstGeom prst="rect">
            <a:avLst/>
          </a:prstGeom>
          <a:solidFill>
            <a:schemeClr val="tx2"/>
          </a:solidFill>
          <a:ln>
            <a:noFill/>
          </a:ln>
          <a:effectLst>
            <a:outerShdw blurRad="254000" dist="127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Slide Number Placeholder 5">
            <a:extLst>
              <a:ext uri="{FF2B5EF4-FFF2-40B4-BE49-F238E27FC236}">
                <a16:creationId xmlns:a16="http://schemas.microsoft.com/office/drawing/2014/main" id="{1692F3B6-A497-42BC-BBD6-831544CF5C39}"/>
              </a:ext>
            </a:extLst>
          </p:cNvPr>
          <p:cNvSpPr>
            <a:spLocks noGrp="1"/>
          </p:cNvSpPr>
          <p:nvPr>
            <p:ph type="sldNum" sz="quarter" idx="4"/>
          </p:nvPr>
        </p:nvSpPr>
        <p:spPr>
          <a:xfrm>
            <a:off x="11074400" y="6339344"/>
            <a:ext cx="1117600" cy="115438"/>
          </a:xfrm>
          <a:prstGeom prst="rect">
            <a:avLst/>
          </a:prstGeom>
        </p:spPr>
        <p:txBody>
          <a:bodyPr lIns="0" tIns="0" rIns="548640" bIns="0" anchor="t" anchorCtr="0"/>
          <a:lstStyle>
            <a:lvl1pPr algn="r">
              <a:defRPr sz="750" b="0" i="0">
                <a:solidFill>
                  <a:schemeClr val="bg1"/>
                </a:solidFill>
                <a:latin typeface="Consolas" panose="020B0609020204030204" pitchFamily="49" charset="0"/>
              </a:defRPr>
            </a:lvl1pPr>
          </a:lstStyle>
          <a:p>
            <a:fld id="{B8541C84-BF73-6741-B68C-095B6B4FF560}" type="slidenum">
              <a:rPr lang="en-US" smtClean="0"/>
              <a:pPr/>
              <a:t>‹#›</a:t>
            </a:fld>
            <a:endParaRPr lang="en-US"/>
          </a:p>
        </p:txBody>
      </p:sp>
      <p:sp>
        <p:nvSpPr>
          <p:cNvPr id="12" name="Title 1">
            <a:extLst>
              <a:ext uri="{FF2B5EF4-FFF2-40B4-BE49-F238E27FC236}">
                <a16:creationId xmlns:a16="http://schemas.microsoft.com/office/drawing/2014/main" id="{EEB080FB-4A4F-4A7B-A97F-6343862D90C3}"/>
              </a:ext>
            </a:extLst>
          </p:cNvPr>
          <p:cNvSpPr>
            <a:spLocks noGrp="1"/>
          </p:cNvSpPr>
          <p:nvPr>
            <p:ph type="ctrTitle"/>
          </p:nvPr>
        </p:nvSpPr>
        <p:spPr>
          <a:xfrm>
            <a:off x="0" y="1"/>
            <a:ext cx="6096000" cy="2769989"/>
          </a:xfrm>
          <a:noFill/>
          <a:effectLst/>
        </p:spPr>
        <p:txBody>
          <a:bodyPr wrap="square" lIns="548640" tIns="914400" rIns="548640" bIns="914400" anchor="t" anchorCtr="0">
            <a:spAutoFit/>
          </a:bodyPr>
          <a:lstStyle>
            <a:lvl1pPr marL="0" indent="0" algn="l">
              <a:lnSpc>
                <a:spcPts val="3600"/>
              </a:lnSpc>
              <a:tabLst/>
              <a:defRPr sz="3600" b="1" i="0" spc="-30" baseline="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9A53564C-C20B-D01F-3A69-231BD3259813}"/>
              </a:ext>
            </a:extLst>
          </p:cNvPr>
          <p:cNvPicPr>
            <a:picLocks noChangeAspect="1"/>
          </p:cNvPicPr>
          <p:nvPr userDrawn="1"/>
        </p:nvPicPr>
        <p:blipFill>
          <a:blip r:embed="rId2"/>
          <a:stretch>
            <a:fillRect/>
          </a:stretch>
        </p:blipFill>
        <p:spPr>
          <a:xfrm>
            <a:off x="270637" y="6246187"/>
            <a:ext cx="325161" cy="325161"/>
          </a:xfrm>
          <a:prstGeom prst="rect">
            <a:avLst/>
          </a:prstGeom>
        </p:spPr>
      </p:pic>
      <p:sp>
        <p:nvSpPr>
          <p:cNvPr id="3" name="Rectangle 2">
            <a:extLst>
              <a:ext uri="{FF2B5EF4-FFF2-40B4-BE49-F238E27FC236}">
                <a16:creationId xmlns:a16="http://schemas.microsoft.com/office/drawing/2014/main" id="{512FECFB-6CDA-E551-0391-F7CCBCF45882}"/>
              </a:ext>
            </a:extLst>
          </p:cNvPr>
          <p:cNvSpPr/>
          <p:nvPr userDrawn="1"/>
        </p:nvSpPr>
        <p:spPr>
          <a:xfrm>
            <a:off x="724469" y="6339355"/>
            <a:ext cx="1713931" cy="115416"/>
          </a:xfrm>
          <a:prstGeom prst="rect">
            <a:avLst/>
          </a:prstGeom>
        </p:spPr>
        <p:txBody>
          <a:bodyPr wrap="none" lIns="0" tIns="0" rIns="0" bIns="0">
            <a:spAutoFit/>
          </a:bodyPr>
          <a:lstStyle/>
          <a:p>
            <a:r>
              <a:rPr lang="en-US" sz="750" b="0" i="0" spc="195" baseline="0">
                <a:solidFill>
                  <a:schemeClr val="bg1"/>
                </a:solidFill>
                <a:latin typeface="Consolas" panose="020B0609020204030204" pitchFamily="49" charset="0"/>
              </a:rPr>
              <a:t>ILLINOIS SOLAR FOR ALL</a:t>
            </a:r>
          </a:p>
        </p:txBody>
      </p:sp>
    </p:spTree>
    <p:extLst>
      <p:ext uri="{BB962C8B-B14F-4D97-AF65-F5344CB8AC3E}">
        <p14:creationId xmlns:p14="http://schemas.microsoft.com/office/powerpoint/2010/main" val="321636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2 table of contents or agenda">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21B1C3-F9C1-46C9-AC10-4494A9F80ABF}"/>
              </a:ext>
            </a:extLst>
          </p:cNvPr>
          <p:cNvSpPr/>
          <p:nvPr/>
        </p:nvSpPr>
        <p:spPr>
          <a:xfrm>
            <a:off x="0" y="-1"/>
            <a:ext cx="6096000" cy="6858002"/>
          </a:xfrm>
          <a:prstGeom prst="rect">
            <a:avLst/>
          </a:prstGeom>
          <a:solidFill>
            <a:schemeClr val="tx2"/>
          </a:solidFill>
          <a:ln>
            <a:noFill/>
          </a:ln>
          <a:effectLst>
            <a:outerShdw blurRad="254000" dist="127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spc="30" baseline="0"/>
          </a:p>
        </p:txBody>
      </p:sp>
      <p:sp>
        <p:nvSpPr>
          <p:cNvPr id="13" name="Content Placeholder 2">
            <a:extLst>
              <a:ext uri="{FF2B5EF4-FFF2-40B4-BE49-F238E27FC236}">
                <a16:creationId xmlns:a16="http://schemas.microsoft.com/office/drawing/2014/main" id="{A9FFBC73-A497-4AF7-9947-421B3E208122}"/>
              </a:ext>
            </a:extLst>
          </p:cNvPr>
          <p:cNvSpPr>
            <a:spLocks noGrp="1"/>
          </p:cNvSpPr>
          <p:nvPr>
            <p:ph idx="1"/>
          </p:nvPr>
        </p:nvSpPr>
        <p:spPr>
          <a:xfrm>
            <a:off x="6096000" y="0"/>
            <a:ext cx="6096000" cy="6858000"/>
          </a:xfrm>
        </p:spPr>
        <p:txBody>
          <a:bodyPr lIns="548640" tIns="914400" rIns="548640" bIns="731520"/>
          <a:lstStyle>
            <a:lvl1pPr marL="385763" indent="-385763">
              <a:buClr>
                <a:schemeClr val="tx2"/>
              </a:buClr>
              <a:buFont typeface="Arial" panose="020B0604020202020204" pitchFamily="34" charset="0"/>
              <a:buChar char="•"/>
              <a:defRPr spc="150" baseline="0">
                <a:solidFill>
                  <a:schemeClr val="bg1"/>
                </a:solidFill>
              </a:defRPr>
            </a:lvl1pPr>
            <a:lvl2pPr marL="728663" indent="-385763">
              <a:buClr>
                <a:schemeClr val="tx2"/>
              </a:buClr>
              <a:buFont typeface="Arial" panose="020B0604020202020204" pitchFamily="34" charset="0"/>
              <a:buChar char="•"/>
              <a:defRPr spc="150" baseline="0">
                <a:solidFill>
                  <a:schemeClr val="bg1"/>
                </a:solidFill>
              </a:defRPr>
            </a:lvl2pPr>
            <a:lvl3pPr marL="1071563" indent="-385763">
              <a:buClr>
                <a:schemeClr val="tx2"/>
              </a:buClr>
              <a:buFont typeface="Arial" panose="020B0604020202020204" pitchFamily="34" charset="0"/>
              <a:buChar char="•"/>
              <a:defRPr spc="150" baseline="0">
                <a:solidFill>
                  <a:schemeClr val="bg1"/>
                </a:solidFill>
              </a:defRPr>
            </a:lvl3pPr>
            <a:lvl4pPr marL="1414463" indent="-385763">
              <a:buClr>
                <a:schemeClr val="tx2"/>
              </a:buClr>
              <a:buFont typeface="Arial" panose="020B0604020202020204" pitchFamily="34" charset="0"/>
              <a:buChar char="•"/>
              <a:defRPr spc="150" baseline="0">
                <a:solidFill>
                  <a:schemeClr val="bg1"/>
                </a:solidFill>
              </a:defRPr>
            </a:lvl4pPr>
            <a:lvl5pPr marL="1757363" indent="-385763">
              <a:buClr>
                <a:schemeClr val="tx2"/>
              </a:buClr>
              <a:buFont typeface="Arial" panose="020B0604020202020204" pitchFamily="34" charset="0"/>
              <a:buChar char="•"/>
              <a:defRPr spc="1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6B20F00F-F2A3-4CC1-B1D6-B248A91B7C51}"/>
              </a:ext>
            </a:extLst>
          </p:cNvPr>
          <p:cNvSpPr>
            <a:spLocks noGrp="1"/>
          </p:cNvSpPr>
          <p:nvPr>
            <p:ph type="ctrTitle"/>
          </p:nvPr>
        </p:nvSpPr>
        <p:spPr>
          <a:xfrm>
            <a:off x="0" y="1"/>
            <a:ext cx="6096000" cy="2769989"/>
          </a:xfrm>
          <a:noFill/>
          <a:effectLst/>
        </p:spPr>
        <p:txBody>
          <a:bodyPr wrap="square" lIns="548640" tIns="914400" rIns="548640" bIns="914400" anchor="t" anchorCtr="0">
            <a:spAutoFit/>
          </a:bodyPr>
          <a:lstStyle>
            <a:lvl1pPr marL="0" indent="0" algn="l">
              <a:lnSpc>
                <a:spcPts val="3600"/>
              </a:lnSpc>
              <a:tabLst/>
              <a:defRPr sz="3600" b="1" i="0" spc="-30" baseline="0">
                <a:solidFill>
                  <a:schemeClr val="bg1"/>
                </a:solidFill>
              </a:defRPr>
            </a:lvl1pPr>
          </a:lstStyle>
          <a:p>
            <a:r>
              <a:rPr lang="en-US"/>
              <a:t>Click to edit Master title style</a:t>
            </a:r>
          </a:p>
        </p:txBody>
      </p:sp>
      <p:sp>
        <p:nvSpPr>
          <p:cNvPr id="28" name="Slide Number Placeholder 5">
            <a:extLst>
              <a:ext uri="{FF2B5EF4-FFF2-40B4-BE49-F238E27FC236}">
                <a16:creationId xmlns:a16="http://schemas.microsoft.com/office/drawing/2014/main" id="{684CB344-99F7-4EBD-B54F-330193090949}"/>
              </a:ext>
            </a:extLst>
          </p:cNvPr>
          <p:cNvSpPr>
            <a:spLocks noGrp="1"/>
          </p:cNvSpPr>
          <p:nvPr>
            <p:ph type="sldNum" sz="quarter" idx="4"/>
          </p:nvPr>
        </p:nvSpPr>
        <p:spPr>
          <a:xfrm>
            <a:off x="11074400" y="6339344"/>
            <a:ext cx="1117600" cy="115438"/>
          </a:xfrm>
          <a:prstGeom prst="rect">
            <a:avLst/>
          </a:prstGeom>
        </p:spPr>
        <p:txBody>
          <a:bodyPr lIns="0" tIns="0" rIns="548640" bIns="0" anchor="t" anchorCtr="0"/>
          <a:lstStyle>
            <a:lvl1pPr algn="r">
              <a:defRPr sz="750" b="0" i="0">
                <a:solidFill>
                  <a:schemeClr val="bg1"/>
                </a:solidFill>
                <a:latin typeface="Consolas" panose="020B0609020204030204" pitchFamily="49" charset="0"/>
              </a:defRPr>
            </a:lvl1pPr>
          </a:lstStyle>
          <a:p>
            <a:fld id="{B8541C84-BF73-6741-B68C-095B6B4FF560}" type="slidenum">
              <a:rPr lang="en-US" smtClean="0"/>
              <a:pPr/>
              <a:t>‹#›</a:t>
            </a:fld>
            <a:endParaRPr lang="en-US"/>
          </a:p>
        </p:txBody>
      </p:sp>
      <p:pic>
        <p:nvPicPr>
          <p:cNvPr id="8" name="Picture 7">
            <a:extLst>
              <a:ext uri="{FF2B5EF4-FFF2-40B4-BE49-F238E27FC236}">
                <a16:creationId xmlns:a16="http://schemas.microsoft.com/office/drawing/2014/main" id="{4A2C1452-DC8E-4A26-BE30-ED7BCD55746C}"/>
              </a:ext>
            </a:extLst>
          </p:cNvPr>
          <p:cNvPicPr>
            <a:picLocks noChangeAspect="1"/>
          </p:cNvPicPr>
          <p:nvPr/>
        </p:nvPicPr>
        <p:blipFill>
          <a:blip r:embed="rId2"/>
          <a:stretch>
            <a:fillRect/>
          </a:stretch>
        </p:blipFill>
        <p:spPr>
          <a:xfrm>
            <a:off x="270637" y="6246187"/>
            <a:ext cx="325161" cy="325161"/>
          </a:xfrm>
          <a:prstGeom prst="rect">
            <a:avLst/>
          </a:prstGeom>
        </p:spPr>
      </p:pic>
      <p:sp>
        <p:nvSpPr>
          <p:cNvPr id="9" name="Rectangle 8">
            <a:extLst>
              <a:ext uri="{FF2B5EF4-FFF2-40B4-BE49-F238E27FC236}">
                <a16:creationId xmlns:a16="http://schemas.microsoft.com/office/drawing/2014/main" id="{13ABC469-8BBF-4D12-AA13-D9388A393BCC}"/>
              </a:ext>
            </a:extLst>
          </p:cNvPr>
          <p:cNvSpPr/>
          <p:nvPr/>
        </p:nvSpPr>
        <p:spPr>
          <a:xfrm>
            <a:off x="724469" y="6339355"/>
            <a:ext cx="1713931" cy="115416"/>
          </a:xfrm>
          <a:prstGeom prst="rect">
            <a:avLst/>
          </a:prstGeom>
        </p:spPr>
        <p:txBody>
          <a:bodyPr wrap="none" lIns="0" tIns="0" rIns="0" bIns="0">
            <a:spAutoFit/>
          </a:bodyPr>
          <a:lstStyle/>
          <a:p>
            <a:r>
              <a:rPr lang="en-US" sz="750" b="0" i="0" spc="195" baseline="0">
                <a:solidFill>
                  <a:schemeClr val="bg1"/>
                </a:solidFill>
                <a:latin typeface="Consolas" panose="020B0609020204030204" pitchFamily="49" charset="0"/>
              </a:rPr>
              <a:t>ILLINOIS SOLAR FOR ALL</a:t>
            </a:r>
          </a:p>
        </p:txBody>
      </p:sp>
    </p:spTree>
    <p:extLst>
      <p:ext uri="{BB962C8B-B14F-4D97-AF65-F5344CB8AC3E}">
        <p14:creationId xmlns:p14="http://schemas.microsoft.com/office/powerpoint/2010/main" val="3977902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Content: one-line headlin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1496803-809F-4891-92E4-BBB84D4FDC08}"/>
              </a:ext>
            </a:extLst>
          </p:cNvPr>
          <p:cNvSpPr>
            <a:spLocks noGrp="1"/>
          </p:cNvSpPr>
          <p:nvPr>
            <p:ph idx="1"/>
          </p:nvPr>
        </p:nvSpPr>
        <p:spPr>
          <a:xfrm>
            <a:off x="0" y="1338829"/>
            <a:ext cx="12192000" cy="5519172"/>
          </a:xfrm>
        </p:spPr>
        <p:txBody>
          <a:bodyPr lIns="548640" tIns="548640" rIns="548640" bIns="548640"/>
          <a:lstStyle>
            <a:lvl1pPr marL="171450" indent="-171450">
              <a:buClr>
                <a:srgbClr val="E04E22"/>
              </a:buClr>
              <a:buFont typeface="Arial" panose="020B0604020202020204" pitchFamily="34" charset="0"/>
              <a:buChar char="•"/>
              <a:defRPr spc="150" baseline="0"/>
            </a:lvl1pPr>
            <a:lvl2pPr marL="514350" indent="-171450">
              <a:buClr>
                <a:srgbClr val="E04E22"/>
              </a:buClr>
              <a:buFont typeface="Arial" panose="020B0604020202020204" pitchFamily="34" charset="0"/>
              <a:buChar char="•"/>
              <a:defRPr spc="150" baseline="0"/>
            </a:lvl2pPr>
            <a:lvl3pPr marL="857250" indent="-171450">
              <a:buClr>
                <a:srgbClr val="E04E22"/>
              </a:buClr>
              <a:buFont typeface="Arial" panose="020B0604020202020204" pitchFamily="34" charset="0"/>
              <a:buChar char="•"/>
              <a:defRPr spc="150" baseline="0"/>
            </a:lvl3pPr>
            <a:lvl4pPr marL="1200150" indent="-171450">
              <a:buClr>
                <a:srgbClr val="E04E22"/>
              </a:buClr>
              <a:buFont typeface="Arial" panose="020B0604020202020204" pitchFamily="34" charset="0"/>
              <a:buChar char="•"/>
              <a:defRPr spc="150" baseline="0"/>
            </a:lvl4pPr>
            <a:lvl5pPr marL="1543050" indent="-171450">
              <a:buClr>
                <a:srgbClr val="E04E22"/>
              </a:buClr>
              <a:buFont typeface="Arial" panose="020B0604020202020204" pitchFamily="34" charset="0"/>
              <a:buChar char="•"/>
              <a:defRPr spc="1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943BC5B-754C-48D7-8E3B-423572FA6541}"/>
              </a:ext>
            </a:extLst>
          </p:cNvPr>
          <p:cNvSpPr>
            <a:spLocks noGrp="1"/>
          </p:cNvSpPr>
          <p:nvPr>
            <p:ph type="title" hasCustomPrompt="1"/>
          </p:nvPr>
        </p:nvSpPr>
        <p:spPr>
          <a:xfrm>
            <a:off x="0" y="0"/>
            <a:ext cx="12188952" cy="1338828"/>
          </a:xfrm>
          <a:solidFill>
            <a:schemeClr val="accent1"/>
          </a:solidFill>
          <a:effectLst>
            <a:outerShdw blurRad="203200" dist="114300" dir="5400000" algn="ctr" rotWithShape="0">
              <a:srgbClr val="000000">
                <a:alpha val="0"/>
              </a:srgbClr>
            </a:outerShdw>
          </a:effectLst>
        </p:spPr>
        <p:txBody>
          <a:bodyPr lIns="548640" tIns="457200" rIns="548640" bIns="457200">
            <a:spAutoFit/>
          </a:bodyPr>
          <a:lstStyle>
            <a:lvl1pPr marL="0" indent="0">
              <a:defRPr sz="2700" b="1" i="0" spc="-30" baseline="0">
                <a:solidFill>
                  <a:schemeClr val="bg1"/>
                </a:solidFill>
                <a:latin typeface="Calibri" panose="020F0502020204030204" pitchFamily="34" charset="0"/>
              </a:defRPr>
            </a:lvl1pPr>
          </a:lstStyle>
          <a:p>
            <a:r>
              <a:rPr lang="en-US"/>
              <a:t>Click to edit Master title style one line headline</a:t>
            </a:r>
          </a:p>
        </p:txBody>
      </p:sp>
      <p:sp>
        <p:nvSpPr>
          <p:cNvPr id="7" name="Rectangle 6">
            <a:extLst>
              <a:ext uri="{FF2B5EF4-FFF2-40B4-BE49-F238E27FC236}">
                <a16:creationId xmlns:a16="http://schemas.microsoft.com/office/drawing/2014/main" id="{74726705-A68B-4C99-A250-5E11A59495EA}"/>
              </a:ext>
            </a:extLst>
          </p:cNvPr>
          <p:cNvSpPr/>
          <p:nvPr/>
        </p:nvSpPr>
        <p:spPr>
          <a:xfrm>
            <a:off x="724469" y="6339355"/>
            <a:ext cx="1713931" cy="115416"/>
          </a:xfrm>
          <a:prstGeom prst="rect">
            <a:avLst/>
          </a:prstGeom>
        </p:spPr>
        <p:txBody>
          <a:bodyPr wrap="none" lIns="0" tIns="0" rIns="0" bIns="0">
            <a:spAutoFit/>
          </a:bodyPr>
          <a:lstStyle/>
          <a:p>
            <a:r>
              <a:rPr lang="en-US" sz="750" b="0" i="0" spc="195" baseline="0">
                <a:solidFill>
                  <a:schemeClr val="accent1"/>
                </a:solidFill>
                <a:latin typeface="Consolas" panose="020B0609020204030204" pitchFamily="49" charset="0"/>
              </a:rPr>
              <a:t>ILLINOIS SOLAR FOR ALL</a:t>
            </a:r>
          </a:p>
        </p:txBody>
      </p:sp>
      <p:pic>
        <p:nvPicPr>
          <p:cNvPr id="10" name="Picture 9">
            <a:extLst>
              <a:ext uri="{FF2B5EF4-FFF2-40B4-BE49-F238E27FC236}">
                <a16:creationId xmlns:a16="http://schemas.microsoft.com/office/drawing/2014/main" id="{311B6E07-D668-46E9-9E0E-6B248FE545B4}"/>
              </a:ext>
            </a:extLst>
          </p:cNvPr>
          <p:cNvPicPr>
            <a:picLocks noChangeAspect="1"/>
          </p:cNvPicPr>
          <p:nvPr/>
        </p:nvPicPr>
        <p:blipFill>
          <a:blip r:embed="rId2"/>
          <a:stretch>
            <a:fillRect/>
          </a:stretch>
        </p:blipFill>
        <p:spPr>
          <a:xfrm>
            <a:off x="270637" y="6246187"/>
            <a:ext cx="325161" cy="325161"/>
          </a:xfrm>
          <a:prstGeom prst="rect">
            <a:avLst/>
          </a:prstGeom>
          <a:noFill/>
        </p:spPr>
      </p:pic>
      <p:sp>
        <p:nvSpPr>
          <p:cNvPr id="12" name="Slide Number Placeholder 5">
            <a:extLst>
              <a:ext uri="{FF2B5EF4-FFF2-40B4-BE49-F238E27FC236}">
                <a16:creationId xmlns:a16="http://schemas.microsoft.com/office/drawing/2014/main" id="{1BB1344F-3D65-4585-887C-1D45E08A567A}"/>
              </a:ext>
            </a:extLst>
          </p:cNvPr>
          <p:cNvSpPr txBox="1">
            <a:spLocks/>
          </p:cNvSpPr>
          <p:nvPr/>
        </p:nvSpPr>
        <p:spPr>
          <a:xfrm>
            <a:off x="11071352" y="6339344"/>
            <a:ext cx="1117600" cy="115438"/>
          </a:xfrm>
          <a:prstGeom prst="rect">
            <a:avLst/>
          </a:prstGeom>
        </p:spPr>
        <p:txBody>
          <a:bodyPr lIns="0" tIns="0" rIns="548640" bIns="0" anchor="t" anchorCtr="0"/>
          <a:lstStyle>
            <a:defPPr>
              <a:defRPr lang="en-US"/>
            </a:defPPr>
            <a:lvl1pPr marL="0" algn="r" defTabSz="914400" rtl="0" eaLnBrk="1" latinLnBrk="0" hangingPunct="1">
              <a:defRPr sz="750" b="0" i="0" kern="1200">
                <a:solidFill>
                  <a:schemeClr val="bg1"/>
                </a:solidFill>
                <a:latin typeface="Consolas" panose="020B0609020204030204" pitchFamily="49"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541C84-BF73-6741-B68C-095B6B4FF560}" type="slidenum">
              <a:rPr lang="en-US" sz="750" smtClean="0">
                <a:solidFill>
                  <a:srgbClr val="1C2460"/>
                </a:solidFill>
              </a:rPr>
              <a:pPr/>
              <a:t>‹#›</a:t>
            </a:fld>
            <a:endParaRPr lang="en-US" sz="750">
              <a:solidFill>
                <a:srgbClr val="1C2460"/>
              </a:solidFill>
            </a:endParaRPr>
          </a:p>
        </p:txBody>
      </p:sp>
    </p:spTree>
    <p:extLst>
      <p:ext uri="{BB962C8B-B14F-4D97-AF65-F5344CB8AC3E}">
        <p14:creationId xmlns:p14="http://schemas.microsoft.com/office/powerpoint/2010/main" val="292504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Content: two-line headlin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1496803-809F-4891-92E4-BBB84D4FDC08}"/>
              </a:ext>
            </a:extLst>
          </p:cNvPr>
          <p:cNvSpPr>
            <a:spLocks noGrp="1"/>
          </p:cNvSpPr>
          <p:nvPr>
            <p:ph idx="1"/>
          </p:nvPr>
        </p:nvSpPr>
        <p:spPr>
          <a:xfrm>
            <a:off x="0" y="1754326"/>
            <a:ext cx="12192000" cy="5103674"/>
          </a:xfrm>
        </p:spPr>
        <p:txBody>
          <a:bodyPr lIns="548640" tIns="548640" rIns="548640" bIns="548640"/>
          <a:lstStyle>
            <a:lvl1pPr marL="171450" indent="-171450">
              <a:buClr>
                <a:srgbClr val="E04E22"/>
              </a:buClr>
              <a:buFont typeface="Arial" panose="020B0604020202020204" pitchFamily="34" charset="0"/>
              <a:buChar char="•"/>
              <a:defRPr spc="150" baseline="0"/>
            </a:lvl1pPr>
            <a:lvl2pPr marL="514350" indent="-171450">
              <a:buClr>
                <a:srgbClr val="E04E22"/>
              </a:buClr>
              <a:buFont typeface="Arial" panose="020B0604020202020204" pitchFamily="34" charset="0"/>
              <a:buChar char="•"/>
              <a:defRPr spc="150" baseline="0"/>
            </a:lvl2pPr>
            <a:lvl3pPr marL="857250" indent="-171450">
              <a:buClr>
                <a:srgbClr val="E04E22"/>
              </a:buClr>
              <a:buFont typeface="Arial" panose="020B0604020202020204" pitchFamily="34" charset="0"/>
              <a:buChar char="•"/>
              <a:defRPr spc="150" baseline="0"/>
            </a:lvl3pPr>
            <a:lvl4pPr marL="1200150" indent="-171450">
              <a:buClr>
                <a:srgbClr val="E04E22"/>
              </a:buClr>
              <a:buFont typeface="Arial" panose="020B0604020202020204" pitchFamily="34" charset="0"/>
              <a:buChar char="•"/>
              <a:defRPr spc="150" baseline="0"/>
            </a:lvl4pPr>
            <a:lvl5pPr marL="1543050" indent="-171450">
              <a:buClr>
                <a:srgbClr val="E04E22"/>
              </a:buClr>
              <a:buFont typeface="Arial" panose="020B0604020202020204" pitchFamily="34" charset="0"/>
              <a:buChar char="•"/>
              <a:defRPr spc="1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943BC5B-754C-48D7-8E3B-423572FA6541}"/>
              </a:ext>
            </a:extLst>
          </p:cNvPr>
          <p:cNvSpPr>
            <a:spLocks noGrp="1"/>
          </p:cNvSpPr>
          <p:nvPr>
            <p:ph type="title" hasCustomPrompt="1"/>
          </p:nvPr>
        </p:nvSpPr>
        <p:spPr>
          <a:xfrm>
            <a:off x="0" y="0"/>
            <a:ext cx="12188952" cy="1754326"/>
          </a:xfrm>
          <a:solidFill>
            <a:schemeClr val="accent1"/>
          </a:solidFill>
          <a:effectLst>
            <a:outerShdw blurRad="203200" dist="114300" dir="5400000" algn="ctr" rotWithShape="0">
              <a:srgbClr val="000000">
                <a:alpha val="0"/>
              </a:srgbClr>
            </a:outerShdw>
          </a:effectLst>
        </p:spPr>
        <p:txBody>
          <a:bodyPr lIns="548640" tIns="457200" rIns="548640" bIns="457200" anchor="b">
            <a:spAutoFit/>
          </a:bodyPr>
          <a:lstStyle>
            <a:lvl1pPr marL="0" indent="0">
              <a:defRPr sz="2700" b="1" i="0" spc="-30" baseline="0">
                <a:solidFill>
                  <a:schemeClr val="bg1"/>
                </a:solidFill>
                <a:latin typeface="Calibri" panose="020F0502020204030204" pitchFamily="34" charset="0"/>
              </a:defRPr>
            </a:lvl1pPr>
          </a:lstStyle>
          <a:p>
            <a:r>
              <a:rPr lang="en-US"/>
              <a:t>Click to edit Master title style</a:t>
            </a:r>
            <a:br>
              <a:rPr lang="en-US"/>
            </a:br>
            <a:r>
              <a:rPr lang="en-US"/>
              <a:t>two line headline</a:t>
            </a:r>
          </a:p>
        </p:txBody>
      </p:sp>
      <p:sp>
        <p:nvSpPr>
          <p:cNvPr id="15" name="Slide Number Placeholder 5">
            <a:extLst>
              <a:ext uri="{FF2B5EF4-FFF2-40B4-BE49-F238E27FC236}">
                <a16:creationId xmlns:a16="http://schemas.microsoft.com/office/drawing/2014/main" id="{9A100F59-D723-4C3E-B8E4-47542D4B0DCD}"/>
              </a:ext>
            </a:extLst>
          </p:cNvPr>
          <p:cNvSpPr txBox="1">
            <a:spLocks/>
          </p:cNvSpPr>
          <p:nvPr/>
        </p:nvSpPr>
        <p:spPr>
          <a:xfrm>
            <a:off x="11071352" y="6339344"/>
            <a:ext cx="1117600" cy="115438"/>
          </a:xfrm>
          <a:prstGeom prst="rect">
            <a:avLst/>
          </a:prstGeom>
        </p:spPr>
        <p:txBody>
          <a:bodyPr lIns="0" tIns="0" rIns="548640" bIns="0" anchor="t" anchorCtr="0"/>
          <a:lstStyle>
            <a:defPPr>
              <a:defRPr lang="en-US"/>
            </a:defPPr>
            <a:lvl1pPr marL="0" algn="r" defTabSz="914400" rtl="0" eaLnBrk="1" latinLnBrk="0" hangingPunct="1">
              <a:defRPr sz="750" b="0" i="0" kern="1200">
                <a:solidFill>
                  <a:schemeClr val="bg1"/>
                </a:solidFill>
                <a:latin typeface="Consolas" panose="020B0609020204030204" pitchFamily="49"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541C84-BF73-6741-B68C-095B6B4FF560}" type="slidenum">
              <a:rPr lang="en-US" sz="750" smtClean="0">
                <a:solidFill>
                  <a:srgbClr val="1C2460"/>
                </a:solidFill>
              </a:rPr>
              <a:pPr/>
              <a:t>‹#›</a:t>
            </a:fld>
            <a:endParaRPr lang="en-US" sz="750">
              <a:solidFill>
                <a:srgbClr val="1C2460"/>
              </a:solidFill>
            </a:endParaRPr>
          </a:p>
        </p:txBody>
      </p:sp>
      <p:sp>
        <p:nvSpPr>
          <p:cNvPr id="7" name="Rectangle 6">
            <a:extLst>
              <a:ext uri="{FF2B5EF4-FFF2-40B4-BE49-F238E27FC236}">
                <a16:creationId xmlns:a16="http://schemas.microsoft.com/office/drawing/2014/main" id="{E98CD10A-72A6-44C8-8CE8-8D89BFB88525}"/>
              </a:ext>
            </a:extLst>
          </p:cNvPr>
          <p:cNvSpPr/>
          <p:nvPr/>
        </p:nvSpPr>
        <p:spPr>
          <a:xfrm>
            <a:off x="724469" y="6339355"/>
            <a:ext cx="1713931" cy="115416"/>
          </a:xfrm>
          <a:prstGeom prst="rect">
            <a:avLst/>
          </a:prstGeom>
        </p:spPr>
        <p:txBody>
          <a:bodyPr wrap="none" lIns="0" tIns="0" rIns="0" bIns="0">
            <a:spAutoFit/>
          </a:bodyPr>
          <a:lstStyle/>
          <a:p>
            <a:r>
              <a:rPr lang="en-US" sz="750" b="0" i="0" spc="195" baseline="0">
                <a:solidFill>
                  <a:schemeClr val="accent1"/>
                </a:solidFill>
                <a:latin typeface="Consolas" panose="020B0609020204030204" pitchFamily="49" charset="0"/>
              </a:rPr>
              <a:t>ILLINOIS SOLAR FOR ALL</a:t>
            </a:r>
          </a:p>
        </p:txBody>
      </p:sp>
      <p:pic>
        <p:nvPicPr>
          <p:cNvPr id="11" name="Picture 10">
            <a:extLst>
              <a:ext uri="{FF2B5EF4-FFF2-40B4-BE49-F238E27FC236}">
                <a16:creationId xmlns:a16="http://schemas.microsoft.com/office/drawing/2014/main" id="{6E7A1432-D747-4DF7-BA6B-B6374EAB2E4E}"/>
              </a:ext>
            </a:extLst>
          </p:cNvPr>
          <p:cNvPicPr>
            <a:picLocks noChangeAspect="1"/>
          </p:cNvPicPr>
          <p:nvPr/>
        </p:nvPicPr>
        <p:blipFill>
          <a:blip r:embed="rId2"/>
          <a:stretch>
            <a:fillRect/>
          </a:stretch>
        </p:blipFill>
        <p:spPr>
          <a:xfrm>
            <a:off x="270637" y="6246187"/>
            <a:ext cx="325161" cy="325161"/>
          </a:xfrm>
          <a:prstGeom prst="rect">
            <a:avLst/>
          </a:prstGeom>
          <a:noFill/>
        </p:spPr>
      </p:pic>
    </p:spTree>
    <p:extLst>
      <p:ext uri="{BB962C8B-B14F-4D97-AF65-F5344CB8AC3E}">
        <p14:creationId xmlns:p14="http://schemas.microsoft.com/office/powerpoint/2010/main" val="387136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Image: Option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9991BC7-7839-4C44-846B-D206E9F51B60}"/>
              </a:ext>
            </a:extLst>
          </p:cNvPr>
          <p:cNvSpPr>
            <a:spLocks noGrp="1"/>
          </p:cNvSpPr>
          <p:nvPr>
            <p:ph type="title"/>
          </p:nvPr>
        </p:nvSpPr>
        <p:spPr>
          <a:xfrm>
            <a:off x="0" y="0"/>
            <a:ext cx="12188952" cy="1338828"/>
          </a:xfrm>
          <a:solidFill>
            <a:schemeClr val="accent1"/>
          </a:solidFill>
          <a:effectLst>
            <a:outerShdw blurRad="203200" dist="114300" dir="5400000" algn="ctr" rotWithShape="0">
              <a:srgbClr val="000000">
                <a:alpha val="0"/>
              </a:srgbClr>
            </a:outerShdw>
          </a:effectLst>
        </p:spPr>
        <p:txBody>
          <a:bodyPr lIns="548640" tIns="457200" rIns="548640" bIns="457200">
            <a:spAutoFit/>
          </a:bodyPr>
          <a:lstStyle>
            <a:lvl1pPr marL="0" indent="0">
              <a:defRPr sz="2700" b="1" i="0" spc="-30" baseline="0">
                <a:solidFill>
                  <a:schemeClr val="bg1"/>
                </a:solidFill>
                <a:latin typeface="Calibri" panose="020F0502020204030204" pitchFamily="34" charset="0"/>
              </a:defRPr>
            </a:lvl1pPr>
          </a:lstStyle>
          <a:p>
            <a:r>
              <a:rPr lang="en-US"/>
              <a:t>Click to edit Master title style</a:t>
            </a:r>
          </a:p>
        </p:txBody>
      </p:sp>
      <p:sp>
        <p:nvSpPr>
          <p:cNvPr id="20" name="Slide Number Placeholder 5">
            <a:extLst>
              <a:ext uri="{FF2B5EF4-FFF2-40B4-BE49-F238E27FC236}">
                <a16:creationId xmlns:a16="http://schemas.microsoft.com/office/drawing/2014/main" id="{5F26B6AE-3409-4B24-93B8-8933AA7CF800}"/>
              </a:ext>
            </a:extLst>
          </p:cNvPr>
          <p:cNvSpPr txBox="1">
            <a:spLocks/>
          </p:cNvSpPr>
          <p:nvPr/>
        </p:nvSpPr>
        <p:spPr>
          <a:xfrm>
            <a:off x="11071352" y="6339344"/>
            <a:ext cx="1117600" cy="115438"/>
          </a:xfrm>
          <a:prstGeom prst="rect">
            <a:avLst/>
          </a:prstGeom>
        </p:spPr>
        <p:txBody>
          <a:bodyPr lIns="0" tIns="0" rIns="548640" bIns="0" anchor="t" anchorCtr="0"/>
          <a:lstStyle>
            <a:defPPr>
              <a:defRPr lang="en-US"/>
            </a:defPPr>
            <a:lvl1pPr marL="0" algn="r" defTabSz="914400" rtl="0" eaLnBrk="1" latinLnBrk="0" hangingPunct="1">
              <a:defRPr sz="750" b="0" i="0" kern="1200">
                <a:solidFill>
                  <a:schemeClr val="bg1"/>
                </a:solidFill>
                <a:latin typeface="Consolas" panose="020B0609020204030204" pitchFamily="49"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541C84-BF73-6741-B68C-095B6B4FF560}" type="slidenum">
              <a:rPr lang="en-US" sz="750" smtClean="0">
                <a:solidFill>
                  <a:srgbClr val="1C2460"/>
                </a:solidFill>
              </a:rPr>
              <a:pPr/>
              <a:t>‹#›</a:t>
            </a:fld>
            <a:endParaRPr lang="en-US" sz="750">
              <a:solidFill>
                <a:srgbClr val="1C2460"/>
              </a:solidFill>
            </a:endParaRPr>
          </a:p>
        </p:txBody>
      </p:sp>
      <p:sp>
        <p:nvSpPr>
          <p:cNvPr id="8" name="Content Placeholder 3">
            <a:extLst>
              <a:ext uri="{FF2B5EF4-FFF2-40B4-BE49-F238E27FC236}">
                <a16:creationId xmlns:a16="http://schemas.microsoft.com/office/drawing/2014/main" id="{6B9DBA57-6F4B-4DBA-AA88-6603D79C7E4A}"/>
              </a:ext>
            </a:extLst>
          </p:cNvPr>
          <p:cNvSpPr>
            <a:spLocks noGrp="1"/>
          </p:cNvSpPr>
          <p:nvPr>
            <p:ph sz="quarter" idx="10"/>
          </p:nvPr>
        </p:nvSpPr>
        <p:spPr>
          <a:xfrm>
            <a:off x="1114552" y="1061720"/>
            <a:ext cx="9956800" cy="4729480"/>
          </a:xfrm>
          <a:solidFill>
            <a:schemeClr val="accent1"/>
          </a:solidFill>
        </p:spPr>
        <p:txBody>
          <a:bodyPr lIns="548640" tIns="548640" rIns="548640" bIns="5486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2A3C8C6-6364-4298-A3C7-199F86F055BF}"/>
              </a:ext>
            </a:extLst>
          </p:cNvPr>
          <p:cNvSpPr/>
          <p:nvPr/>
        </p:nvSpPr>
        <p:spPr>
          <a:xfrm>
            <a:off x="724469" y="6339355"/>
            <a:ext cx="1713931" cy="115416"/>
          </a:xfrm>
          <a:prstGeom prst="rect">
            <a:avLst/>
          </a:prstGeom>
        </p:spPr>
        <p:txBody>
          <a:bodyPr wrap="none" lIns="0" tIns="0" rIns="0" bIns="0">
            <a:spAutoFit/>
          </a:bodyPr>
          <a:lstStyle/>
          <a:p>
            <a:r>
              <a:rPr lang="en-US" sz="750" b="0" i="0" spc="195" baseline="0">
                <a:solidFill>
                  <a:schemeClr val="accent1"/>
                </a:solidFill>
                <a:latin typeface="Consolas" panose="020B0609020204030204" pitchFamily="49" charset="0"/>
              </a:rPr>
              <a:t>ILLINOIS SOLAR FOR ALL</a:t>
            </a:r>
          </a:p>
        </p:txBody>
      </p:sp>
      <p:pic>
        <p:nvPicPr>
          <p:cNvPr id="9" name="Picture 8">
            <a:extLst>
              <a:ext uri="{FF2B5EF4-FFF2-40B4-BE49-F238E27FC236}">
                <a16:creationId xmlns:a16="http://schemas.microsoft.com/office/drawing/2014/main" id="{3F967C0B-BB4E-4560-B4B0-A0EE94A484FA}"/>
              </a:ext>
            </a:extLst>
          </p:cNvPr>
          <p:cNvPicPr>
            <a:picLocks noChangeAspect="1"/>
          </p:cNvPicPr>
          <p:nvPr/>
        </p:nvPicPr>
        <p:blipFill>
          <a:blip r:embed="rId2"/>
          <a:stretch>
            <a:fillRect/>
          </a:stretch>
        </p:blipFill>
        <p:spPr>
          <a:xfrm>
            <a:off x="270637" y="6246187"/>
            <a:ext cx="325161" cy="325161"/>
          </a:xfrm>
          <a:prstGeom prst="rect">
            <a:avLst/>
          </a:prstGeom>
          <a:noFill/>
        </p:spPr>
      </p:pic>
    </p:spTree>
    <p:extLst>
      <p:ext uri="{BB962C8B-B14F-4D97-AF65-F5344CB8AC3E}">
        <p14:creationId xmlns:p14="http://schemas.microsoft.com/office/powerpoint/2010/main" val="213348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Content + Im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68E9CE1D-8932-49C5-B803-187A6C716FFF}"/>
              </a:ext>
            </a:extLst>
          </p:cNvPr>
          <p:cNvSpPr>
            <a:spLocks noGrp="1"/>
          </p:cNvSpPr>
          <p:nvPr>
            <p:ph type="pic" sz="quarter" idx="11"/>
          </p:nvPr>
        </p:nvSpPr>
        <p:spPr>
          <a:xfrm>
            <a:off x="6096000" y="2"/>
            <a:ext cx="6096000" cy="6857999"/>
          </a:xfrm>
          <a:solidFill>
            <a:schemeClr val="bg1"/>
          </a:solidFill>
          <a:effectLst>
            <a:innerShdw blurRad="254000">
              <a:prstClr val="black">
                <a:alpha val="25000"/>
              </a:prstClr>
            </a:innerShdw>
          </a:effectLst>
        </p:spPr>
        <p:txBody>
          <a:bodyPr anchor="ctr"/>
          <a:lstStyle/>
          <a:p>
            <a:r>
              <a:rPr lang="en-US"/>
              <a:t>Click icon to add picture</a:t>
            </a:r>
          </a:p>
        </p:txBody>
      </p:sp>
      <p:sp>
        <p:nvSpPr>
          <p:cNvPr id="8" name="Rectangle 7">
            <a:extLst>
              <a:ext uri="{FF2B5EF4-FFF2-40B4-BE49-F238E27FC236}">
                <a16:creationId xmlns:a16="http://schemas.microsoft.com/office/drawing/2014/main" id="{BB875051-2D95-49A0-B903-A28E7582D7D8}"/>
              </a:ext>
            </a:extLst>
          </p:cNvPr>
          <p:cNvSpPr/>
          <p:nvPr/>
        </p:nvSpPr>
        <p:spPr>
          <a:xfrm>
            <a:off x="0" y="2"/>
            <a:ext cx="6096000" cy="6857999"/>
          </a:xfrm>
          <a:prstGeom prst="rect">
            <a:avLst/>
          </a:prstGeom>
          <a:solidFill>
            <a:schemeClr val="bg1"/>
          </a:solidFill>
          <a:ln>
            <a:noFill/>
          </a:ln>
          <a:effectLst>
            <a:outerShdw blurRad="254000" dist="127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Content Placeholder 2">
            <a:extLst>
              <a:ext uri="{FF2B5EF4-FFF2-40B4-BE49-F238E27FC236}">
                <a16:creationId xmlns:a16="http://schemas.microsoft.com/office/drawing/2014/main" id="{DD95C973-4B75-49E4-8166-986CCDB7A85B}"/>
              </a:ext>
            </a:extLst>
          </p:cNvPr>
          <p:cNvSpPr>
            <a:spLocks noGrp="1"/>
          </p:cNvSpPr>
          <p:nvPr>
            <p:ph idx="12"/>
          </p:nvPr>
        </p:nvSpPr>
        <p:spPr>
          <a:xfrm>
            <a:off x="0" y="1569661"/>
            <a:ext cx="6096000" cy="4602540"/>
          </a:xfrm>
        </p:spPr>
        <p:txBody>
          <a:bodyPr lIns="548640" tIns="548640" rIns="548640" bIns="548640"/>
          <a:lstStyle>
            <a:lvl1pPr marL="171450" indent="-171450">
              <a:buClr>
                <a:srgbClr val="E04E22"/>
              </a:buClr>
              <a:buFont typeface="Arial" panose="020B0604020202020204" pitchFamily="34" charset="0"/>
              <a:buChar char="•"/>
              <a:defRPr spc="150" baseline="0"/>
            </a:lvl1pPr>
            <a:lvl2pPr marL="514350" indent="-171450">
              <a:buClr>
                <a:srgbClr val="E04E22"/>
              </a:buClr>
              <a:buFont typeface="Arial" panose="020B0604020202020204" pitchFamily="34" charset="0"/>
              <a:buChar char="•"/>
              <a:defRPr spc="150" baseline="0"/>
            </a:lvl2pPr>
            <a:lvl3pPr marL="857250" indent="-171450">
              <a:buClr>
                <a:srgbClr val="E04E22"/>
              </a:buClr>
              <a:buFont typeface="Arial" panose="020B0604020202020204" pitchFamily="34" charset="0"/>
              <a:buChar char="•"/>
              <a:defRPr spc="150" baseline="0"/>
            </a:lvl3pPr>
            <a:lvl4pPr marL="1200150" indent="-171450">
              <a:buClr>
                <a:srgbClr val="E04E22"/>
              </a:buClr>
              <a:buFont typeface="Arial" panose="020B0604020202020204" pitchFamily="34" charset="0"/>
              <a:buChar char="•"/>
              <a:defRPr spc="150" baseline="0"/>
            </a:lvl4pPr>
            <a:lvl5pPr marL="1543050" indent="-171450">
              <a:buClr>
                <a:srgbClr val="E04E22"/>
              </a:buClr>
              <a:buFont typeface="Arial" panose="020B0604020202020204" pitchFamily="34" charset="0"/>
              <a:buChar char="•"/>
              <a:defRPr spc="1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0A1B81B6-F5F3-4455-A898-E6A14D989E5E}"/>
              </a:ext>
            </a:extLst>
          </p:cNvPr>
          <p:cNvSpPr>
            <a:spLocks noGrp="1"/>
          </p:cNvSpPr>
          <p:nvPr>
            <p:ph type="title"/>
          </p:nvPr>
        </p:nvSpPr>
        <p:spPr>
          <a:xfrm>
            <a:off x="0" y="0"/>
            <a:ext cx="6096000" cy="1338828"/>
          </a:xfrm>
          <a:solidFill>
            <a:schemeClr val="accent1"/>
          </a:solidFill>
          <a:effectLst>
            <a:outerShdw blurRad="203200" dist="114300" dir="5400000" algn="ctr" rotWithShape="0">
              <a:srgbClr val="000000">
                <a:alpha val="0"/>
              </a:srgbClr>
            </a:outerShdw>
          </a:effectLst>
        </p:spPr>
        <p:txBody>
          <a:bodyPr wrap="square" lIns="548640" tIns="457200" rIns="548640" bIns="457200">
            <a:spAutoFit/>
          </a:bodyPr>
          <a:lstStyle>
            <a:lvl1pPr marL="0" indent="0">
              <a:defRPr sz="2700" b="1" i="0" spc="-30" baseline="0">
                <a:solidFill>
                  <a:schemeClr val="bg1"/>
                </a:solidFill>
                <a:latin typeface="Calibri" panose="020F0502020204030204" pitchFamily="34" charset="0"/>
              </a:defRPr>
            </a:lvl1pPr>
          </a:lstStyle>
          <a:p>
            <a:r>
              <a:rPr lang="en-US"/>
              <a:t>Click to edit Master title style</a:t>
            </a:r>
          </a:p>
        </p:txBody>
      </p:sp>
      <p:sp>
        <p:nvSpPr>
          <p:cNvPr id="24" name="Slide Number Placeholder 5">
            <a:extLst>
              <a:ext uri="{FF2B5EF4-FFF2-40B4-BE49-F238E27FC236}">
                <a16:creationId xmlns:a16="http://schemas.microsoft.com/office/drawing/2014/main" id="{826DD386-A944-40BD-AB9F-0AC696B70C99}"/>
              </a:ext>
            </a:extLst>
          </p:cNvPr>
          <p:cNvSpPr txBox="1">
            <a:spLocks/>
          </p:cNvSpPr>
          <p:nvPr/>
        </p:nvSpPr>
        <p:spPr>
          <a:xfrm>
            <a:off x="11071352" y="6339344"/>
            <a:ext cx="1117600" cy="115438"/>
          </a:xfrm>
          <a:prstGeom prst="rect">
            <a:avLst/>
          </a:prstGeom>
        </p:spPr>
        <p:txBody>
          <a:bodyPr lIns="0" tIns="0" rIns="548640" bIns="0" anchor="t" anchorCtr="0"/>
          <a:lstStyle>
            <a:defPPr>
              <a:defRPr lang="en-US"/>
            </a:defPPr>
            <a:lvl1pPr marL="0" algn="r" defTabSz="914400" rtl="0" eaLnBrk="1" latinLnBrk="0" hangingPunct="1">
              <a:defRPr sz="750" b="0" i="0" kern="1200">
                <a:solidFill>
                  <a:schemeClr val="bg1"/>
                </a:solidFill>
                <a:latin typeface="Consolas" panose="020B0609020204030204" pitchFamily="49"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541C84-BF73-6741-B68C-095B6B4FF560}" type="slidenum">
              <a:rPr lang="en-US" sz="750" smtClean="0">
                <a:solidFill>
                  <a:srgbClr val="1C2460"/>
                </a:solidFill>
              </a:rPr>
              <a:pPr/>
              <a:t>‹#›</a:t>
            </a:fld>
            <a:endParaRPr lang="en-US" sz="750">
              <a:solidFill>
                <a:srgbClr val="1C2460"/>
              </a:solidFill>
            </a:endParaRPr>
          </a:p>
        </p:txBody>
      </p:sp>
      <p:sp>
        <p:nvSpPr>
          <p:cNvPr id="2" name="Rectangle 1">
            <a:extLst>
              <a:ext uri="{FF2B5EF4-FFF2-40B4-BE49-F238E27FC236}">
                <a16:creationId xmlns:a16="http://schemas.microsoft.com/office/drawing/2014/main" id="{F3230EF7-2A21-10C8-3B42-DE9CB87A7C22}"/>
              </a:ext>
            </a:extLst>
          </p:cNvPr>
          <p:cNvSpPr/>
          <p:nvPr userDrawn="1"/>
        </p:nvSpPr>
        <p:spPr>
          <a:xfrm>
            <a:off x="724469" y="6339355"/>
            <a:ext cx="1713931" cy="115416"/>
          </a:xfrm>
          <a:prstGeom prst="rect">
            <a:avLst/>
          </a:prstGeom>
        </p:spPr>
        <p:txBody>
          <a:bodyPr wrap="none" lIns="0" tIns="0" rIns="0" bIns="0">
            <a:spAutoFit/>
          </a:bodyPr>
          <a:lstStyle/>
          <a:p>
            <a:r>
              <a:rPr lang="en-US" sz="750" b="0" i="0" spc="195" baseline="0">
                <a:solidFill>
                  <a:schemeClr val="accent1"/>
                </a:solidFill>
                <a:latin typeface="Consolas" panose="020B0609020204030204" pitchFamily="49" charset="0"/>
              </a:rPr>
              <a:t>ILLINOIS SOLAR FOR ALL</a:t>
            </a:r>
          </a:p>
        </p:txBody>
      </p:sp>
      <p:pic>
        <p:nvPicPr>
          <p:cNvPr id="3" name="Picture 2">
            <a:extLst>
              <a:ext uri="{FF2B5EF4-FFF2-40B4-BE49-F238E27FC236}">
                <a16:creationId xmlns:a16="http://schemas.microsoft.com/office/drawing/2014/main" id="{F68BB4FF-1C3A-9F57-533F-BA2D02B9A2B0}"/>
              </a:ext>
            </a:extLst>
          </p:cNvPr>
          <p:cNvPicPr>
            <a:picLocks noChangeAspect="1"/>
          </p:cNvPicPr>
          <p:nvPr userDrawn="1"/>
        </p:nvPicPr>
        <p:blipFill>
          <a:blip r:embed="rId2"/>
          <a:stretch>
            <a:fillRect/>
          </a:stretch>
        </p:blipFill>
        <p:spPr>
          <a:xfrm>
            <a:off x="270637" y="6246187"/>
            <a:ext cx="325161" cy="325161"/>
          </a:xfrm>
          <a:prstGeom prst="rect">
            <a:avLst/>
          </a:prstGeom>
          <a:noFill/>
        </p:spPr>
      </p:pic>
    </p:spTree>
    <p:extLst>
      <p:ext uri="{BB962C8B-B14F-4D97-AF65-F5344CB8AC3E}">
        <p14:creationId xmlns:p14="http://schemas.microsoft.com/office/powerpoint/2010/main" val="774799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055FFFC-49BD-453E-8AB3-C22E3380B4FD}"/>
              </a:ext>
            </a:extLst>
          </p:cNvPr>
          <p:cNvSpPr>
            <a:spLocks noGrp="1"/>
          </p:cNvSpPr>
          <p:nvPr>
            <p:ph type="title"/>
          </p:nvPr>
        </p:nvSpPr>
        <p:spPr>
          <a:xfrm>
            <a:off x="0" y="0"/>
            <a:ext cx="12192000" cy="1800493"/>
          </a:xfrm>
          <a:prstGeom prst="rect">
            <a:avLst/>
          </a:prstGeom>
        </p:spPr>
        <p:txBody>
          <a:bodyPr vert="horz" wrap="square" lIns="548640" tIns="914400" rIns="548640" bIns="457200" rtlCol="0" anchor="t">
            <a:spAutoFit/>
          </a:bodyPr>
          <a:lstStyle/>
          <a:p>
            <a:r>
              <a:rPr lang="en-US"/>
              <a:t>Click to edit Master title style</a:t>
            </a:r>
          </a:p>
        </p:txBody>
      </p:sp>
      <p:sp>
        <p:nvSpPr>
          <p:cNvPr id="6" name="Text Placeholder 2">
            <a:extLst>
              <a:ext uri="{FF2B5EF4-FFF2-40B4-BE49-F238E27FC236}">
                <a16:creationId xmlns:a16="http://schemas.microsoft.com/office/drawing/2014/main" id="{FEEBC563-9697-41A3-86C0-F832A6D9E969}"/>
              </a:ext>
            </a:extLst>
          </p:cNvPr>
          <p:cNvSpPr>
            <a:spLocks noGrp="1"/>
          </p:cNvSpPr>
          <p:nvPr>
            <p:ph type="body" idx="1"/>
          </p:nvPr>
        </p:nvSpPr>
        <p:spPr>
          <a:xfrm>
            <a:off x="0" y="1994392"/>
            <a:ext cx="12192000" cy="4863608"/>
          </a:xfrm>
          <a:prstGeom prst="rect">
            <a:avLst/>
          </a:prstGeom>
        </p:spPr>
        <p:txBody>
          <a:bodyPr vert="horz" lIns="548640" tIns="731520" rIns="548640" bIns="7315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20736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0" r:id="rId4"/>
    <p:sldLayoutId id="2147483656" r:id="rId5"/>
    <p:sldLayoutId id="2147483650" r:id="rId6"/>
    <p:sldLayoutId id="2147483663" r:id="rId7"/>
    <p:sldLayoutId id="2147483657" r:id="rId8"/>
    <p:sldLayoutId id="2147483653" r:id="rId9"/>
    <p:sldLayoutId id="2147483662" r:id="rId10"/>
  </p:sldLayoutIdLst>
  <p:hf hdr="0" ftr="0"/>
  <p:txStyles>
    <p:titleStyle>
      <a:lvl1pPr marL="7144" indent="-7144" algn="l" defTabSz="685800" rtl="0" eaLnBrk="1" latinLnBrk="0" hangingPunct="1">
        <a:lnSpc>
          <a:spcPct val="100000"/>
        </a:lnSpc>
        <a:spcBef>
          <a:spcPct val="0"/>
        </a:spcBef>
        <a:buNone/>
        <a:tabLst/>
        <a:defRPr sz="2700" b="1" i="0" kern="1200" spc="-30" baseline="0">
          <a:solidFill>
            <a:schemeClr val="tx2"/>
          </a:solidFill>
          <a:latin typeface="Calibri" panose="020F0502020204030204" pitchFamily="34" charset="0"/>
          <a:ea typeface="+mj-ea"/>
          <a:cs typeface="Rubik" pitchFamily="2" charset="-79"/>
        </a:defRPr>
      </a:lvl1pPr>
    </p:titleStyle>
    <p:bodyStyle>
      <a:lvl1pPr marL="171450" indent="-171450" algn="l" defTabSz="685800" rtl="0" eaLnBrk="1" latinLnBrk="0" hangingPunct="1">
        <a:lnSpc>
          <a:spcPts val="2400"/>
        </a:lnSpc>
        <a:spcBef>
          <a:spcPts val="750"/>
        </a:spcBef>
        <a:buClr>
          <a:schemeClr val="tx2"/>
        </a:buClr>
        <a:buSzPct val="100000"/>
        <a:buFont typeface="System Font Regular"/>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chemeClr val="tx2"/>
        </a:buClr>
        <a:buSzPct val="100000"/>
        <a:buFont typeface="System Font Regular"/>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chemeClr val="tx2"/>
        </a:buClr>
        <a:buSzPct val="100000"/>
        <a:buFont typeface="System Font Regular"/>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chemeClr val="tx2"/>
        </a:buClr>
        <a:buSzPct val="100000"/>
        <a:buFont typeface="System Font Regular"/>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chemeClr val="tx2"/>
        </a:buClr>
        <a:buSzPct val="100000"/>
        <a:buFont typeface="System Font Regular"/>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TBDNotifications@illinoissfa.com" TargetMode="Externa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hyperlink" Target="https://www.illinoissfa.com/approved-vendors/" TargetMode="External"/><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illinoissfa.com/approved-vendors/" TargetMode="Externa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5.sv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mailto:TBDNotifications@illinoissfa.com" TargetMode="Externa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hyperlink" Target="mailto:Marty.Black@elevatenp.org" TargetMode="External"/><Relationship Id="rId7" Type="http://schemas.openxmlformats.org/officeDocument/2006/relationships/image" Target="../media/image43.svg"/><Relationship Id="rId2" Type="http://schemas.openxmlformats.org/officeDocument/2006/relationships/hyperlink" Target="mailto:Timothy.Crowder@elevatenp.org" TargetMode="Externa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9.emf"/><Relationship Id="rId3" Type="http://schemas.openxmlformats.org/officeDocument/2006/relationships/image" Target="../media/image13.svg"/><Relationship Id="rId7" Type="http://schemas.openxmlformats.org/officeDocument/2006/relationships/image" Target="../media/image16.emf"/><Relationship Id="rId12" Type="http://schemas.openxmlformats.org/officeDocument/2006/relationships/oleObject" Target="../embeddings/oleObject4.bin"/><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oleObject" Target="../embeddings/oleObject1.bin"/><Relationship Id="rId11" Type="http://schemas.openxmlformats.org/officeDocument/2006/relationships/image" Target="../media/image18.emf"/><Relationship Id="rId5" Type="http://schemas.openxmlformats.org/officeDocument/2006/relationships/image" Target="../media/image15.svg"/><Relationship Id="rId10" Type="http://schemas.openxmlformats.org/officeDocument/2006/relationships/oleObject" Target="../embeddings/oleObject3.bin"/><Relationship Id="rId4" Type="http://schemas.openxmlformats.org/officeDocument/2006/relationships/image" Target="../media/image14.png"/><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2.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C24B64-9634-6246-9DD4-66FBAEECCEBC}"/>
              </a:ext>
            </a:extLst>
          </p:cNvPr>
          <p:cNvSpPr>
            <a:spLocks noGrp="1"/>
          </p:cNvSpPr>
          <p:nvPr>
            <p:ph type="ctrTitle"/>
          </p:nvPr>
        </p:nvSpPr>
        <p:spPr>
          <a:xfrm>
            <a:off x="0" y="1485647"/>
            <a:ext cx="10668000" cy="2862322"/>
          </a:xfrm>
        </p:spPr>
        <p:txBody>
          <a:bodyPr/>
          <a:lstStyle/>
          <a:p>
            <a:r>
              <a:rPr lang="en-US"/>
              <a:t>Community Solar and To Be Determined Disclosure AV Guidance</a:t>
            </a:r>
          </a:p>
        </p:txBody>
      </p:sp>
      <p:sp>
        <p:nvSpPr>
          <p:cNvPr id="10" name="Subtitle 9">
            <a:extLst>
              <a:ext uri="{FF2B5EF4-FFF2-40B4-BE49-F238E27FC236}">
                <a16:creationId xmlns:a16="http://schemas.microsoft.com/office/drawing/2014/main" id="{8CA920D3-769C-024B-9436-5C7F59C0D04A}"/>
              </a:ext>
            </a:extLst>
          </p:cNvPr>
          <p:cNvSpPr>
            <a:spLocks noGrp="1"/>
          </p:cNvSpPr>
          <p:nvPr>
            <p:ph type="subTitle" idx="1"/>
          </p:nvPr>
        </p:nvSpPr>
        <p:spPr>
          <a:prstGeom prst="rect">
            <a:avLst/>
          </a:prstGeom>
        </p:spPr>
        <p:txBody>
          <a:bodyPr/>
          <a:lstStyle/>
          <a:p>
            <a:r>
              <a:rPr lang="en-US"/>
              <a:t>November 2024</a:t>
            </a:r>
          </a:p>
        </p:txBody>
      </p:sp>
    </p:spTree>
    <p:extLst>
      <p:ext uri="{BB962C8B-B14F-4D97-AF65-F5344CB8AC3E}">
        <p14:creationId xmlns:p14="http://schemas.microsoft.com/office/powerpoint/2010/main" val="766210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1" y="1338828"/>
            <a:ext cx="3276601" cy="4702192"/>
          </a:xfrm>
        </p:spPr>
        <p:txBody>
          <a:bodyPr lIns="274320" tIns="182880" rIns="182880" bIns="91440"/>
          <a:lstStyle/>
          <a:p>
            <a:pPr marL="0" indent="0">
              <a:lnSpc>
                <a:spcPct val="100000"/>
              </a:lnSpc>
              <a:buNone/>
            </a:pPr>
            <a:r>
              <a:rPr lang="en-US" sz="2000">
                <a:ea typeface="Calibri" panose="020F0502020204030204" pitchFamily="34" charset="0"/>
                <a:cs typeface="Calibri" panose="020F0502020204030204" pitchFamily="34" charset="0"/>
              </a:rPr>
              <a:t>Fields AX-BI have been added in support of the AV’s calculations for</a:t>
            </a:r>
          </a:p>
          <a:p>
            <a:pPr>
              <a:lnSpc>
                <a:spcPct val="100000"/>
              </a:lnSpc>
            </a:pPr>
            <a:r>
              <a:rPr lang="en-US" sz="2000">
                <a:ea typeface="Calibri" panose="020F0502020204030204" pitchFamily="34" charset="0"/>
                <a:cs typeface="Calibri" panose="020F0502020204030204" pitchFamily="34" charset="0"/>
              </a:rPr>
              <a:t>first year costs</a:t>
            </a:r>
          </a:p>
          <a:p>
            <a:pPr>
              <a:lnSpc>
                <a:spcPct val="100000"/>
              </a:lnSpc>
            </a:pPr>
            <a:r>
              <a:rPr lang="en-US" sz="2000">
                <a:ea typeface="Calibri" panose="020F0502020204030204" pitchFamily="34" charset="0"/>
                <a:cs typeface="Calibri" panose="020F0502020204030204" pitchFamily="34" charset="0"/>
              </a:rPr>
              <a:t>first year savings</a:t>
            </a:r>
          </a:p>
          <a:p>
            <a:pPr>
              <a:lnSpc>
                <a:spcPct val="100000"/>
              </a:lnSpc>
            </a:pPr>
            <a:r>
              <a:rPr lang="en-US" sz="2000">
                <a:ea typeface="Calibri" panose="020F0502020204030204" pitchFamily="34" charset="0"/>
                <a:cs typeface="Calibri" panose="020F0502020204030204" pitchFamily="34" charset="0"/>
              </a:rPr>
              <a:t>value of energy over term</a:t>
            </a:r>
          </a:p>
          <a:p>
            <a:pPr marL="0" indent="0">
              <a:lnSpc>
                <a:spcPct val="100000"/>
              </a:lnSpc>
              <a:buNone/>
            </a:pPr>
            <a:r>
              <a:rPr lang="en-US" sz="2000">
                <a:ea typeface="Calibri" panose="020F0502020204030204" pitchFamily="34" charset="0"/>
                <a:cs typeface="Calibri" panose="020F0502020204030204" pitchFamily="34" charset="0"/>
              </a:rPr>
              <a:t>These data fields have been added to the bulk upload template for completion.</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New Fields AX-BI</a:t>
            </a:r>
          </a:p>
        </p:txBody>
      </p:sp>
      <p:pic>
        <p:nvPicPr>
          <p:cNvPr id="6" name="Picture 5">
            <a:extLst>
              <a:ext uri="{FF2B5EF4-FFF2-40B4-BE49-F238E27FC236}">
                <a16:creationId xmlns:a16="http://schemas.microsoft.com/office/drawing/2014/main" id="{7BCF56BC-074B-881B-4093-A1C3EBB66509}"/>
              </a:ext>
            </a:extLst>
          </p:cNvPr>
          <p:cNvPicPr>
            <a:picLocks noChangeAspect="1"/>
          </p:cNvPicPr>
          <p:nvPr/>
        </p:nvPicPr>
        <p:blipFill>
          <a:blip r:embed="rId2"/>
          <a:srcRect r="43109"/>
          <a:stretch/>
        </p:blipFill>
        <p:spPr>
          <a:xfrm>
            <a:off x="3276600" y="1756703"/>
            <a:ext cx="8646704" cy="38664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2756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C2D8-903B-FE9F-0CB6-9E8CA9659DA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801D1-3D65-DF47-4535-77BB07F4A1FA}"/>
              </a:ext>
            </a:extLst>
          </p:cNvPr>
          <p:cNvSpPr>
            <a:spLocks noGrp="1"/>
          </p:cNvSpPr>
          <p:nvPr>
            <p:ph idx="1"/>
          </p:nvPr>
        </p:nvSpPr>
        <p:spPr>
          <a:xfrm>
            <a:off x="0" y="1885950"/>
            <a:ext cx="2752726" cy="4155070"/>
          </a:xfrm>
        </p:spPr>
        <p:txBody>
          <a:bodyPr lIns="274320" tIns="182880" rIns="182880" bIns="91440"/>
          <a:lstStyle/>
          <a:p>
            <a:pPr marL="0" indent="0">
              <a:lnSpc>
                <a:spcPct val="100000"/>
              </a:lnSpc>
              <a:buNone/>
            </a:pPr>
            <a:r>
              <a:rPr lang="en-US" sz="2000">
                <a:ea typeface="Calibri" panose="020F0502020204030204" pitchFamily="34" charset="0"/>
                <a:cs typeface="Calibri" panose="020F0502020204030204" pitchFamily="34" charset="0"/>
              </a:rPr>
              <a:t>See new portal view options that provide more visibility to the number of TBD, CS and Standard Disclosures submitted.</a:t>
            </a:r>
          </a:p>
          <a:p>
            <a:pPr marL="0" indent="0">
              <a:lnSpc>
                <a:spcPct val="100000"/>
              </a:lnSpc>
              <a:buNone/>
            </a:pPr>
            <a:endParaRPr lang="en-US" sz="2000">
              <a:ea typeface="Calibri" panose="020F0502020204030204" pitchFamily="34" charset="0"/>
              <a:cs typeface="Calibri" panose="020F0502020204030204" pitchFamily="34" charset="0"/>
            </a:endParaRPr>
          </a:p>
          <a:p>
            <a:pPr marL="0" indent="0">
              <a:lnSpc>
                <a:spcPct val="100000"/>
              </a:lnSpc>
              <a:buNone/>
            </a:pPr>
            <a:endParaRPr lang="en-US" sz="2000">
              <a:ea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FBDA4072-A012-3CB2-B0E7-AE9C33C75DEE}"/>
              </a:ext>
            </a:extLst>
          </p:cNvPr>
          <p:cNvSpPr>
            <a:spLocks noGrp="1"/>
          </p:cNvSpPr>
          <p:nvPr>
            <p:ph type="title"/>
          </p:nvPr>
        </p:nvSpPr>
        <p:spPr/>
        <p:txBody>
          <a:bodyPr/>
          <a:lstStyle/>
          <a:p>
            <a:r>
              <a:rPr lang="en-US"/>
              <a:t>New Portal View Options</a:t>
            </a:r>
          </a:p>
        </p:txBody>
      </p:sp>
      <p:pic>
        <p:nvPicPr>
          <p:cNvPr id="3" name="Picture 2" descr="A screenshot of a computer&#10;&#10;Description automatically generated">
            <a:extLst>
              <a:ext uri="{FF2B5EF4-FFF2-40B4-BE49-F238E27FC236}">
                <a16:creationId xmlns:a16="http://schemas.microsoft.com/office/drawing/2014/main" id="{9FCCEA93-487B-929E-4EE1-D0909A849FE8}"/>
              </a:ext>
            </a:extLst>
          </p:cNvPr>
          <p:cNvPicPr>
            <a:picLocks noChangeAspect="1"/>
          </p:cNvPicPr>
          <p:nvPr/>
        </p:nvPicPr>
        <p:blipFill>
          <a:blip r:embed="rId2"/>
          <a:stretch>
            <a:fillRect/>
          </a:stretch>
        </p:blipFill>
        <p:spPr>
          <a:xfrm>
            <a:off x="2904802" y="1885950"/>
            <a:ext cx="8782373" cy="3183958"/>
          </a:xfrm>
          <a:prstGeom prst="rect">
            <a:avLst/>
          </a:prstGeom>
        </p:spPr>
      </p:pic>
    </p:spTree>
    <p:extLst>
      <p:ext uri="{BB962C8B-B14F-4D97-AF65-F5344CB8AC3E}">
        <p14:creationId xmlns:p14="http://schemas.microsoft.com/office/powerpoint/2010/main" val="61707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FFD5EA-E3C7-20EA-394B-6C51134E1552}"/>
              </a:ext>
            </a:extLst>
          </p:cNvPr>
          <p:cNvSpPr/>
          <p:nvPr/>
        </p:nvSpPr>
        <p:spPr>
          <a:xfrm>
            <a:off x="6287151" y="2176969"/>
            <a:ext cx="4212802" cy="32725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8B77DA-21C3-A2F9-2DB8-8780173887EF}"/>
              </a:ext>
            </a:extLst>
          </p:cNvPr>
          <p:cNvSpPr/>
          <p:nvPr/>
        </p:nvSpPr>
        <p:spPr>
          <a:xfrm>
            <a:off x="222115" y="2176970"/>
            <a:ext cx="4340506" cy="32725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1776904" y="1224548"/>
            <a:ext cx="8551862" cy="951984"/>
          </a:xfrm>
        </p:spPr>
        <p:txBody>
          <a:bodyPr lIns="182880" tIns="91440" rIns="182880" bIns="182880"/>
          <a:lstStyle/>
          <a:p>
            <a:pPr marL="0" indent="0" algn="ctr">
              <a:lnSpc>
                <a:spcPct val="100000"/>
              </a:lnSpc>
              <a:spcAft>
                <a:spcPts val="600"/>
              </a:spcAft>
              <a:buNone/>
            </a:pPr>
            <a:r>
              <a:rPr lang="en-US" sz="2000" i="1">
                <a:ea typeface="Calibri" panose="020F0502020204030204" pitchFamily="34" charset="0"/>
                <a:cs typeface="Calibri" panose="020F0502020204030204" pitchFamily="34" charset="0"/>
              </a:rPr>
              <a:t>AVs are responsible for notifications to the Recipient every 30 days after the Disclosure signing date, as described in the CP Handbook.</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a:xfrm>
            <a:off x="0" y="-9364"/>
            <a:ext cx="12188952" cy="1354217"/>
          </a:xfrm>
        </p:spPr>
        <p:txBody>
          <a:bodyPr/>
          <a:lstStyle/>
          <a:p>
            <a:pPr rtl="0" fontAlgn="ctr">
              <a:spcBef>
                <a:spcPts val="0"/>
              </a:spcBef>
              <a:spcAft>
                <a:spcPts val="0"/>
              </a:spcAft>
            </a:pPr>
            <a:r>
              <a:rPr lang="en-US" sz="2800">
                <a:effectLst/>
                <a:latin typeface="Calibri" panose="020F0502020204030204" pitchFamily="34" charset="0"/>
              </a:rPr>
              <a:t>How to Manage TBD Notifications</a:t>
            </a:r>
          </a:p>
        </p:txBody>
      </p:sp>
      <p:sp>
        <p:nvSpPr>
          <p:cNvPr id="3" name="Content Placeholder 1">
            <a:extLst>
              <a:ext uri="{FF2B5EF4-FFF2-40B4-BE49-F238E27FC236}">
                <a16:creationId xmlns:a16="http://schemas.microsoft.com/office/drawing/2014/main" id="{F9C7FD66-C6F1-6893-A9C8-56A36D256890}"/>
              </a:ext>
            </a:extLst>
          </p:cNvPr>
          <p:cNvSpPr txBox="1">
            <a:spLocks/>
          </p:cNvSpPr>
          <p:nvPr/>
        </p:nvSpPr>
        <p:spPr>
          <a:xfrm>
            <a:off x="6210042" y="2212540"/>
            <a:ext cx="5799399" cy="3493981"/>
          </a:xfrm>
          <a:prstGeom prst="rect">
            <a:avLst/>
          </a:prstGeom>
        </p:spPr>
        <p:txBody>
          <a:bodyPr vert="horz" lIns="182880" tIns="0" rIns="182880" bIns="18288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b="1">
                <a:solidFill>
                  <a:schemeClr val="bg1"/>
                </a:solidFill>
                <a:ea typeface="Calibri" panose="020F0502020204030204" pitchFamily="34" charset="0"/>
                <a:cs typeface="Calibri" panose="020F0502020204030204" pitchFamily="34" charset="0"/>
              </a:rPr>
              <a:t>Not using </a:t>
            </a:r>
            <a:r>
              <a:rPr lang="en-US" sz="2000">
                <a:solidFill>
                  <a:schemeClr val="bg1"/>
                </a:solidFill>
                <a:ea typeface="Calibri" panose="020F0502020204030204" pitchFamily="34" charset="0"/>
                <a:cs typeface="Calibri" panose="020F0502020204030204" pitchFamily="34" charset="0"/>
              </a:rPr>
              <a:t>the automated option:</a:t>
            </a:r>
          </a:p>
          <a:p>
            <a:pPr marL="461963">
              <a:lnSpc>
                <a:spcPct val="100000"/>
              </a:lnSpc>
              <a:spcBef>
                <a:spcPts val="0"/>
              </a:spcBef>
              <a:spcAft>
                <a:spcPts val="600"/>
              </a:spcAft>
            </a:pPr>
            <a:endParaRPr lang="en-US" sz="2000">
              <a:ea typeface="Calibri" panose="020F0502020204030204" pitchFamily="34" charset="0"/>
              <a:cs typeface="Calibri" panose="020F0502020204030204" pitchFamily="34" charset="0"/>
            </a:endParaRPr>
          </a:p>
          <a:p>
            <a:pPr marL="342900" indent="-228600">
              <a:lnSpc>
                <a:spcPct val="100000"/>
              </a:lnSpc>
              <a:spcBef>
                <a:spcPts val="0"/>
              </a:spcBef>
              <a:spcAft>
                <a:spcPts val="600"/>
              </a:spcAft>
            </a:pPr>
            <a:r>
              <a:rPr lang="en-US" sz="2000">
                <a:ea typeface="Calibri" panose="020F0502020204030204" pitchFamily="34" charset="0"/>
                <a:cs typeface="Calibri" panose="020F0502020204030204" pitchFamily="34" charset="0"/>
              </a:rPr>
              <a:t>Use suggested email template on </a:t>
            </a:r>
            <a:br>
              <a:rPr lang="en-US" sz="2000">
                <a:ea typeface="Calibri" panose="020F0502020204030204" pitchFamily="34" charset="0"/>
                <a:cs typeface="Calibri" panose="020F0502020204030204" pitchFamily="34" charset="0"/>
              </a:rPr>
            </a:br>
            <a:r>
              <a:rPr lang="en-US" sz="2000">
                <a:ea typeface="Calibri" panose="020F0502020204030204" pitchFamily="34" charset="0"/>
                <a:cs typeface="Calibri" panose="020F0502020204030204" pitchFamily="34" charset="0"/>
              </a:rPr>
              <a:t>next page.</a:t>
            </a:r>
          </a:p>
          <a:p>
            <a:pPr marL="342900" indent="-228600">
              <a:lnSpc>
                <a:spcPct val="100000"/>
              </a:lnSpc>
              <a:spcBef>
                <a:spcPts val="0"/>
              </a:spcBef>
              <a:spcAft>
                <a:spcPts val="600"/>
              </a:spcAft>
            </a:pPr>
            <a:r>
              <a:rPr lang="en-US" sz="2000">
                <a:ea typeface="Calibri" panose="020F0502020204030204" pitchFamily="34" charset="0"/>
                <a:cs typeface="Calibri" panose="020F0502020204030204" pitchFamily="34" charset="0"/>
              </a:rPr>
              <a:t>AV is required to submit all notifications sent to the Recipient to the Program Administrator via email address: </a:t>
            </a:r>
            <a:r>
              <a:rPr lang="en-US" sz="200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TBDNotifications@illinoissfa.com</a:t>
            </a:r>
            <a:r>
              <a:rPr lang="en-US" sz="2000">
                <a:ea typeface="Calibri" panose="020F0502020204030204" pitchFamily="34" charset="0"/>
                <a:cs typeface="Calibri" panose="020F0502020204030204" pitchFamily="34" charset="0"/>
              </a:rPr>
              <a:t> for monitoring compliance with the CP Handbook.</a:t>
            </a:r>
          </a:p>
          <a:p>
            <a:pPr marL="342900" lvl="1" indent="0" algn="ctr">
              <a:spcBef>
                <a:spcPts val="0"/>
              </a:spcBef>
              <a:buFont typeface="Arial" panose="020B0604020202020204" pitchFamily="34" charset="0"/>
              <a:buNone/>
            </a:pPr>
            <a:endParaRPr lang="en-US" sz="2000">
              <a:ea typeface="Calibri" panose="020F0502020204030204" pitchFamily="34" charset="0"/>
              <a:cs typeface="Calibri" panose="020F0502020204030204" pitchFamily="34" charset="0"/>
            </a:endParaRPr>
          </a:p>
        </p:txBody>
      </p:sp>
      <p:sp>
        <p:nvSpPr>
          <p:cNvPr id="5" name="Content Placeholder 1">
            <a:extLst>
              <a:ext uri="{FF2B5EF4-FFF2-40B4-BE49-F238E27FC236}">
                <a16:creationId xmlns:a16="http://schemas.microsoft.com/office/drawing/2014/main" id="{32B54321-EBBE-AEF7-4BFF-CB0F77C4D3A8}"/>
              </a:ext>
            </a:extLst>
          </p:cNvPr>
          <p:cNvSpPr txBox="1">
            <a:spLocks/>
          </p:cNvSpPr>
          <p:nvPr/>
        </p:nvSpPr>
        <p:spPr>
          <a:xfrm>
            <a:off x="280237" y="2228330"/>
            <a:ext cx="4770727" cy="951984"/>
          </a:xfrm>
          <a:prstGeom prst="rect">
            <a:avLst/>
          </a:prstGeom>
        </p:spPr>
        <p:txBody>
          <a:bodyPr vert="horz" lIns="0" tIns="0" rIns="0" bIns="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2000" b="1">
                <a:solidFill>
                  <a:schemeClr val="bg1"/>
                </a:solidFill>
                <a:ea typeface="Calibri" panose="020F0502020204030204" pitchFamily="34" charset="0"/>
                <a:cs typeface="Calibri" panose="020F0502020204030204" pitchFamily="34" charset="0"/>
              </a:rPr>
              <a:t>Using</a:t>
            </a:r>
            <a:r>
              <a:rPr lang="en-US" sz="2000">
                <a:solidFill>
                  <a:schemeClr val="bg1"/>
                </a:solidFill>
                <a:ea typeface="Calibri" panose="020F0502020204030204" pitchFamily="34" charset="0"/>
                <a:cs typeface="Calibri" panose="020F0502020204030204" pitchFamily="34" charset="0"/>
              </a:rPr>
              <a:t> the automated email option</a:t>
            </a:r>
            <a:r>
              <a:rPr lang="en-US" sz="2000">
                <a:ea typeface="Calibri" panose="020F0502020204030204" pitchFamily="34" charset="0"/>
                <a:cs typeface="Calibri" panose="020F0502020204030204" pitchFamily="34" charset="0"/>
              </a:rPr>
              <a:t> provided by the Program Administrator for 30-day notifications:</a:t>
            </a:r>
          </a:p>
        </p:txBody>
      </p:sp>
      <p:cxnSp>
        <p:nvCxnSpPr>
          <p:cNvPr id="6" name="Straight Connector 5">
            <a:extLst>
              <a:ext uri="{FF2B5EF4-FFF2-40B4-BE49-F238E27FC236}">
                <a16:creationId xmlns:a16="http://schemas.microsoft.com/office/drawing/2014/main" id="{B2D9070C-3ECE-13AA-E50A-9795FA70B59C}"/>
              </a:ext>
            </a:extLst>
          </p:cNvPr>
          <p:cNvCxnSpPr>
            <a:cxnSpLocks/>
          </p:cNvCxnSpPr>
          <p:nvPr/>
        </p:nvCxnSpPr>
        <p:spPr>
          <a:xfrm flipH="1">
            <a:off x="6097426" y="2739215"/>
            <a:ext cx="26384" cy="3855067"/>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9225CF8-A63D-1D50-A4DF-72D1F0EFA6B0}"/>
              </a:ext>
            </a:extLst>
          </p:cNvPr>
          <p:cNvGrpSpPr/>
          <p:nvPr/>
        </p:nvGrpSpPr>
        <p:grpSpPr>
          <a:xfrm>
            <a:off x="5025904" y="1948942"/>
            <a:ext cx="1092643" cy="1021767"/>
            <a:chOff x="4769142" y="2329476"/>
            <a:chExt cx="1092643" cy="1021767"/>
          </a:xfrm>
        </p:grpSpPr>
        <p:sp>
          <p:nvSpPr>
            <p:cNvPr id="15" name="Oval 14">
              <a:extLst>
                <a:ext uri="{FF2B5EF4-FFF2-40B4-BE49-F238E27FC236}">
                  <a16:creationId xmlns:a16="http://schemas.microsoft.com/office/drawing/2014/main" id="{48666EEB-7EE3-8DD0-2B98-CFC76B7F1331}"/>
                </a:ext>
              </a:extLst>
            </p:cNvPr>
            <p:cNvSpPr/>
            <p:nvPr/>
          </p:nvSpPr>
          <p:spPr>
            <a:xfrm>
              <a:off x="4769142" y="2329476"/>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ears outline">
              <a:extLst>
                <a:ext uri="{FF2B5EF4-FFF2-40B4-BE49-F238E27FC236}">
                  <a16:creationId xmlns:a16="http://schemas.microsoft.com/office/drawing/2014/main" id="{E3556635-44CC-1EB2-34B4-FD5BEC49F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8264" y="2401493"/>
              <a:ext cx="914400" cy="914400"/>
            </a:xfrm>
            <a:prstGeom prst="rect">
              <a:avLst/>
            </a:prstGeom>
          </p:spPr>
        </p:pic>
      </p:grpSp>
      <p:grpSp>
        <p:nvGrpSpPr>
          <p:cNvPr id="13" name="Group 12">
            <a:extLst>
              <a:ext uri="{FF2B5EF4-FFF2-40B4-BE49-F238E27FC236}">
                <a16:creationId xmlns:a16="http://schemas.microsoft.com/office/drawing/2014/main" id="{80E2E919-A8FF-B39B-DD33-191F028C6094}"/>
              </a:ext>
            </a:extLst>
          </p:cNvPr>
          <p:cNvGrpSpPr/>
          <p:nvPr/>
        </p:nvGrpSpPr>
        <p:grpSpPr>
          <a:xfrm>
            <a:off x="10916798" y="1948941"/>
            <a:ext cx="1092643" cy="1021767"/>
            <a:chOff x="10943923" y="2183445"/>
            <a:chExt cx="1092643" cy="1021767"/>
          </a:xfrm>
        </p:grpSpPr>
        <p:sp>
          <p:nvSpPr>
            <p:cNvPr id="12" name="Oval 11">
              <a:extLst>
                <a:ext uri="{FF2B5EF4-FFF2-40B4-BE49-F238E27FC236}">
                  <a16:creationId xmlns:a16="http://schemas.microsoft.com/office/drawing/2014/main" id="{4E36690F-1F81-D6AF-DB8D-E6980B8583A0}"/>
                </a:ext>
              </a:extLst>
            </p:cNvPr>
            <p:cNvSpPr/>
            <p:nvPr/>
          </p:nvSpPr>
          <p:spPr>
            <a:xfrm>
              <a:off x="10943923" y="2183445"/>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Typewriter outline">
              <a:extLst>
                <a:ext uri="{FF2B5EF4-FFF2-40B4-BE49-F238E27FC236}">
                  <a16:creationId xmlns:a16="http://schemas.microsoft.com/office/drawing/2014/main" id="{020D67F1-E742-A27A-A6E4-4BB6782A67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4081" y="2202696"/>
              <a:ext cx="914400" cy="914400"/>
            </a:xfrm>
            <a:prstGeom prst="rect">
              <a:avLst/>
            </a:prstGeom>
          </p:spPr>
        </p:pic>
      </p:grpSp>
      <p:sp>
        <p:nvSpPr>
          <p:cNvPr id="7" name="Content Placeholder 1">
            <a:extLst>
              <a:ext uri="{FF2B5EF4-FFF2-40B4-BE49-F238E27FC236}">
                <a16:creationId xmlns:a16="http://schemas.microsoft.com/office/drawing/2014/main" id="{A4C2E77E-5FB1-45AB-56D4-EA92F59160AF}"/>
              </a:ext>
            </a:extLst>
          </p:cNvPr>
          <p:cNvSpPr txBox="1">
            <a:spLocks/>
          </p:cNvSpPr>
          <p:nvPr/>
        </p:nvSpPr>
        <p:spPr>
          <a:xfrm>
            <a:off x="89795" y="3160930"/>
            <a:ext cx="5963040" cy="2027094"/>
          </a:xfrm>
          <a:prstGeom prst="rect">
            <a:avLst/>
          </a:prstGeom>
        </p:spPr>
        <p:txBody>
          <a:bodyPr vert="horz" lIns="0" tIns="0" rIns="0" bIns="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1963">
              <a:lnSpc>
                <a:spcPct val="100000"/>
              </a:lnSpc>
              <a:spcBef>
                <a:spcPts val="0"/>
              </a:spcBef>
              <a:spcAft>
                <a:spcPts val="600"/>
              </a:spcAft>
            </a:pPr>
            <a:r>
              <a:rPr lang="en-US" sz="2000">
                <a:ea typeface="Calibri" panose="020F0502020204030204" pitchFamily="34" charset="0"/>
                <a:cs typeface="Calibri" panose="020F0502020204030204" pitchFamily="34" charset="0"/>
              </a:rPr>
              <a:t>For any Recipient that prefers communications via email. </a:t>
            </a:r>
          </a:p>
          <a:p>
            <a:pPr marL="461963">
              <a:lnSpc>
                <a:spcPct val="100000"/>
              </a:lnSpc>
              <a:spcBef>
                <a:spcPts val="0"/>
              </a:spcBef>
              <a:spcAft>
                <a:spcPts val="600"/>
              </a:spcAft>
            </a:pPr>
            <a:r>
              <a:rPr lang="en-US" sz="2000">
                <a:ea typeface="Calibri" panose="020F0502020204030204" pitchFamily="34" charset="0"/>
                <a:cs typeface="Calibri" panose="020F0502020204030204" pitchFamily="34" charset="0"/>
              </a:rPr>
              <a:t>To elect, AV must indicate in the bulk upload template.</a:t>
            </a:r>
          </a:p>
          <a:p>
            <a:pPr marL="804863" lvl="1">
              <a:lnSpc>
                <a:spcPct val="100000"/>
              </a:lnSpc>
              <a:spcBef>
                <a:spcPts val="0"/>
              </a:spcBef>
              <a:spcAft>
                <a:spcPts val="600"/>
              </a:spcAft>
            </a:pPr>
            <a:r>
              <a:rPr lang="en-US" sz="2000">
                <a:ea typeface="Calibri" panose="020F0502020204030204" pitchFamily="34" charset="0"/>
                <a:cs typeface="Calibri" panose="020F0502020204030204" pitchFamily="34" charset="0"/>
              </a:rPr>
              <a:t>For </a:t>
            </a:r>
            <a:r>
              <a:rPr lang="en-US" sz="2000" b="1">
                <a:ea typeface="Calibri" panose="020F0502020204030204" pitchFamily="34" charset="0"/>
                <a:cs typeface="Calibri" panose="020F0502020204030204" pitchFamily="34" charset="0"/>
              </a:rPr>
              <a:t>first-time use</a:t>
            </a:r>
            <a:r>
              <a:rPr lang="en-US" sz="2000">
                <a:ea typeface="Calibri" panose="020F0502020204030204" pitchFamily="34" charset="0"/>
                <a:cs typeface="Calibri" panose="020F0502020204030204" pitchFamily="34" charset="0"/>
              </a:rPr>
              <a:t>, work with your AV Manager to set up this feature. The AV Manager will need the email address that will appear in the notification.</a:t>
            </a:r>
          </a:p>
        </p:txBody>
      </p:sp>
      <p:sp>
        <p:nvSpPr>
          <p:cNvPr id="9" name="Content Placeholder 1">
            <a:extLst>
              <a:ext uri="{FF2B5EF4-FFF2-40B4-BE49-F238E27FC236}">
                <a16:creationId xmlns:a16="http://schemas.microsoft.com/office/drawing/2014/main" id="{F694913A-BF1D-0488-846F-9900C5A6EE32}"/>
              </a:ext>
            </a:extLst>
          </p:cNvPr>
          <p:cNvSpPr txBox="1">
            <a:spLocks/>
          </p:cNvSpPr>
          <p:nvPr/>
        </p:nvSpPr>
        <p:spPr>
          <a:xfrm>
            <a:off x="249952" y="5844725"/>
            <a:ext cx="5761242" cy="409738"/>
          </a:xfrm>
          <a:prstGeom prst="rect">
            <a:avLst/>
          </a:prstGeom>
        </p:spPr>
        <p:txBody>
          <a:bodyPr vert="horz" lIns="0" tIns="0" rIns="0" bIns="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400" b="1">
                <a:ea typeface="Calibri" panose="020F0502020204030204" pitchFamily="34" charset="0"/>
                <a:cs typeface="Calibri" panose="020F0502020204030204" pitchFamily="34" charset="0"/>
              </a:rPr>
              <a:t>Note: </a:t>
            </a:r>
            <a:r>
              <a:rPr lang="en-US" sz="1400">
                <a:ea typeface="Calibri" panose="020F0502020204030204" pitchFamily="34" charset="0"/>
                <a:cs typeface="Calibri" panose="020F0502020204030204" pitchFamily="34" charset="0"/>
              </a:rPr>
              <a:t>These emails may go to the Spam, or Junk, folder. Please check there before assuming the email was not received.</a:t>
            </a:r>
          </a:p>
        </p:txBody>
      </p:sp>
    </p:spTree>
    <p:extLst>
      <p:ext uri="{BB962C8B-B14F-4D97-AF65-F5344CB8AC3E}">
        <p14:creationId xmlns:p14="http://schemas.microsoft.com/office/powerpoint/2010/main" val="1813556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3048" y="1354214"/>
            <a:ext cx="12192000" cy="5113261"/>
          </a:xfrm>
        </p:spPr>
        <p:txBody>
          <a:bodyPr/>
          <a:lstStyle/>
          <a:p>
            <a:pPr marL="0" indent="0">
              <a:lnSpc>
                <a:spcPct val="100000"/>
              </a:lnSpc>
              <a:spcAft>
                <a:spcPts val="600"/>
              </a:spcAft>
              <a:buNone/>
            </a:pPr>
            <a:r>
              <a:rPr lang="en-US" sz="2000">
                <a:ea typeface="Calibri" panose="020F0502020204030204" pitchFamily="34" charset="0"/>
                <a:cs typeface="Calibri" panose="020F0502020204030204" pitchFamily="34" charset="0"/>
              </a:rPr>
              <a:t>Suggested notification language for Email or Direct Mail Letter:</a:t>
            </a:r>
          </a:p>
          <a:p>
            <a:pPr marL="0" indent="0">
              <a:lnSpc>
                <a:spcPct val="100000"/>
              </a:lnSpc>
              <a:spcAft>
                <a:spcPts val="600"/>
              </a:spcAft>
              <a:buNone/>
            </a:pPr>
            <a:endParaRPr lang="en-US" sz="2000">
              <a:ea typeface="Calibri" panose="020F0502020204030204" pitchFamily="34" charset="0"/>
              <a:cs typeface="Calibri" panose="020F0502020204030204" pitchFamily="34" charset="0"/>
            </a:endParaRPr>
          </a:p>
          <a:p>
            <a:pPr marL="0" indent="0">
              <a:lnSpc>
                <a:spcPct val="100000"/>
              </a:lnSpc>
              <a:buNone/>
            </a:pPr>
            <a:r>
              <a:rPr lang="en-US" sz="2000" b="1">
                <a:ea typeface="Calibri" panose="020F0502020204030204" pitchFamily="34" charset="0"/>
                <a:cs typeface="Calibri" panose="020F0502020204030204" pitchFamily="34" charset="0"/>
              </a:rPr>
              <a:t>To</a:t>
            </a:r>
            <a:r>
              <a:rPr lang="en-US" sz="2000">
                <a:ea typeface="Calibri" panose="020F0502020204030204" pitchFamily="34" charset="0"/>
                <a:cs typeface="Calibri" panose="020F0502020204030204" pitchFamily="34" charset="0"/>
              </a:rPr>
              <a:t>: [Recipient Name, Email]</a:t>
            </a:r>
          </a:p>
          <a:p>
            <a:pPr marL="0" indent="0">
              <a:lnSpc>
                <a:spcPct val="100000"/>
              </a:lnSpc>
              <a:buNone/>
            </a:pPr>
            <a:r>
              <a:rPr lang="en-US" sz="2000" b="1">
                <a:ea typeface="Calibri" panose="020F0502020204030204" pitchFamily="34" charset="0"/>
                <a:cs typeface="Calibri" panose="020F0502020204030204" pitchFamily="34" charset="0"/>
              </a:rPr>
              <a:t>From</a:t>
            </a:r>
            <a:r>
              <a:rPr lang="en-US" sz="2000">
                <a:ea typeface="Calibri" panose="020F0502020204030204" pitchFamily="34" charset="0"/>
                <a:cs typeface="Calibri" panose="020F0502020204030204" pitchFamily="34" charset="0"/>
              </a:rPr>
              <a:t>: [Approved Vendor, Email Address]</a:t>
            </a:r>
          </a:p>
          <a:p>
            <a:pPr marL="0" indent="0">
              <a:lnSpc>
                <a:spcPct val="100000"/>
              </a:lnSpc>
              <a:buNone/>
            </a:pPr>
            <a:r>
              <a:rPr lang="en-US" sz="2000" b="1">
                <a:ea typeface="Calibri" panose="020F0502020204030204" pitchFamily="34" charset="0"/>
                <a:cs typeface="Calibri" panose="020F0502020204030204" pitchFamily="34" charset="0"/>
              </a:rPr>
              <a:t>Subject</a:t>
            </a:r>
            <a:r>
              <a:rPr lang="en-US" sz="2000">
                <a:ea typeface="Calibri" panose="020F0502020204030204" pitchFamily="34" charset="0"/>
                <a:cs typeface="Calibri" panose="020F0502020204030204" pitchFamily="34" charset="0"/>
              </a:rPr>
              <a:t>: " ILSFA Solar Subscription Status Update"</a:t>
            </a:r>
          </a:p>
          <a:p>
            <a:pPr marL="0" indent="0">
              <a:lnSpc>
                <a:spcPct val="100000"/>
              </a:lnSpc>
              <a:buNone/>
            </a:pPr>
            <a:r>
              <a:rPr lang="en-US" sz="2000" b="1">
                <a:ea typeface="Calibri" panose="020F0502020204030204" pitchFamily="34" charset="0"/>
                <a:cs typeface="Calibri" panose="020F0502020204030204" pitchFamily="34" charset="0"/>
              </a:rPr>
              <a:t>Template / Content</a:t>
            </a:r>
            <a:r>
              <a:rPr lang="en-US" sz="2000">
                <a:ea typeface="Calibri" panose="020F0502020204030204" pitchFamily="34" charset="0"/>
                <a:cs typeface="Calibri" panose="020F0502020204030204" pitchFamily="34" charset="0"/>
              </a:rPr>
              <a:t>:  "We appreciate your interest in participating in the ILFSA Community Solar program. Your subscription is still pending as we are working to determine which project will serve your needs best. Once you are assigned to a project, we will notify you with the project identification number, name, and location within 14 days of assignment. If you have any questions, you can contact me at [AV Contact Name, Phone Number, Email]."</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a:xfrm>
            <a:off x="3048" y="0"/>
            <a:ext cx="12188952" cy="1354217"/>
          </a:xfrm>
        </p:spPr>
        <p:txBody>
          <a:bodyPr/>
          <a:lstStyle/>
          <a:p>
            <a:pPr rtl="0" fontAlgn="ctr">
              <a:spcBef>
                <a:spcPts val="0"/>
              </a:spcBef>
              <a:spcAft>
                <a:spcPts val="0"/>
              </a:spcAft>
            </a:pPr>
            <a:r>
              <a:rPr lang="en-US" sz="2800">
                <a:effectLst/>
                <a:latin typeface="Calibri" panose="020F0502020204030204" pitchFamily="34" charset="0"/>
              </a:rPr>
              <a:t>How to Manage TBD Notifications</a:t>
            </a:r>
          </a:p>
        </p:txBody>
      </p:sp>
      <p:grpSp>
        <p:nvGrpSpPr>
          <p:cNvPr id="9" name="Group 8">
            <a:extLst>
              <a:ext uri="{FF2B5EF4-FFF2-40B4-BE49-F238E27FC236}">
                <a16:creationId xmlns:a16="http://schemas.microsoft.com/office/drawing/2014/main" id="{A79B0823-6464-F817-59AF-35D7C669E8E6}"/>
              </a:ext>
            </a:extLst>
          </p:cNvPr>
          <p:cNvGrpSpPr/>
          <p:nvPr/>
        </p:nvGrpSpPr>
        <p:grpSpPr>
          <a:xfrm>
            <a:off x="10551512" y="166224"/>
            <a:ext cx="1092643" cy="1021767"/>
            <a:chOff x="9428646" y="677108"/>
            <a:chExt cx="1092643" cy="1021767"/>
          </a:xfrm>
        </p:grpSpPr>
        <p:sp>
          <p:nvSpPr>
            <p:cNvPr id="7" name="Oval 6">
              <a:extLst>
                <a:ext uri="{FF2B5EF4-FFF2-40B4-BE49-F238E27FC236}">
                  <a16:creationId xmlns:a16="http://schemas.microsoft.com/office/drawing/2014/main" id="{82AD2D55-ACAC-7983-05B8-7A406215A026}"/>
                </a:ext>
              </a:extLst>
            </p:cNvPr>
            <p:cNvSpPr/>
            <p:nvPr/>
          </p:nvSpPr>
          <p:spPr>
            <a:xfrm>
              <a:off x="9428646" y="677108"/>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Email outline">
              <a:extLst>
                <a:ext uri="{FF2B5EF4-FFF2-40B4-BE49-F238E27FC236}">
                  <a16:creationId xmlns:a16="http://schemas.microsoft.com/office/drawing/2014/main" id="{B26DE5CB-BE15-EF44-9448-C975FF2CEB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47809" y="730791"/>
              <a:ext cx="854315" cy="854315"/>
            </a:xfrm>
            <a:prstGeom prst="rect">
              <a:avLst/>
            </a:prstGeom>
          </p:spPr>
        </p:pic>
      </p:grpSp>
    </p:spTree>
    <p:extLst>
      <p:ext uri="{BB962C8B-B14F-4D97-AF65-F5344CB8AC3E}">
        <p14:creationId xmlns:p14="http://schemas.microsoft.com/office/powerpoint/2010/main" val="366348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p:txBody>
          <a:bodyPr/>
          <a:lstStyle/>
          <a:p>
            <a:pPr lvl="1">
              <a:lnSpc>
                <a:spcPct val="100000"/>
              </a:lnSpc>
              <a:spcAft>
                <a:spcPts val="600"/>
              </a:spcAft>
            </a:pPr>
            <a:r>
              <a:rPr lang="en-US" sz="2400">
                <a:ea typeface="Calibri" panose="020F0502020204030204" pitchFamily="34" charset="0"/>
                <a:cs typeface="Calibri" panose="020F0502020204030204" pitchFamily="34" charset="0"/>
              </a:rPr>
              <a:t>TBD Disclosure Cancellation</a:t>
            </a:r>
          </a:p>
          <a:p>
            <a:pPr lvl="1">
              <a:lnSpc>
                <a:spcPct val="100000"/>
              </a:lnSpc>
              <a:spcAft>
                <a:spcPts val="600"/>
              </a:spcAft>
            </a:pPr>
            <a:r>
              <a:rPr lang="en-US" sz="2400">
                <a:ea typeface="Calibri" panose="020F0502020204030204" pitchFamily="34" charset="0"/>
                <a:cs typeface="Calibri" panose="020F0502020204030204" pitchFamily="34" charset="0"/>
              </a:rPr>
              <a:t>TBD Disclosure Extension</a:t>
            </a:r>
          </a:p>
          <a:p>
            <a:pPr lvl="1">
              <a:lnSpc>
                <a:spcPct val="100000"/>
              </a:lnSpc>
              <a:spcAft>
                <a:spcPts val="600"/>
              </a:spcAft>
            </a:pPr>
            <a:r>
              <a:rPr lang="en-US" sz="2400">
                <a:ea typeface="Calibri" panose="020F0502020204030204" pitchFamily="34" charset="0"/>
                <a:cs typeface="Calibri" panose="020F0502020204030204" pitchFamily="34" charset="0"/>
              </a:rPr>
              <a:t>Project Assignment</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Managing TBD Status Changes</a:t>
            </a:r>
          </a:p>
        </p:txBody>
      </p:sp>
    </p:spTree>
    <p:extLst>
      <p:ext uri="{BB962C8B-B14F-4D97-AF65-F5344CB8AC3E}">
        <p14:creationId xmlns:p14="http://schemas.microsoft.com/office/powerpoint/2010/main" val="400034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0" y="1732234"/>
            <a:ext cx="5573027" cy="2672408"/>
          </a:xfrm>
        </p:spPr>
        <p:txBody>
          <a:bodyPr lIns="182880" tIns="0" rIns="182880" bIns="182880"/>
          <a:lstStyle/>
          <a:p>
            <a:pPr marL="0" indent="0">
              <a:lnSpc>
                <a:spcPct val="100000"/>
              </a:lnSpc>
              <a:spcBef>
                <a:spcPts val="0"/>
              </a:spcBef>
              <a:spcAft>
                <a:spcPts val="600"/>
              </a:spcAft>
              <a:buNone/>
            </a:pPr>
            <a:r>
              <a:rPr lang="en-US" sz="2400" b="1">
                <a:ea typeface="Calibri" panose="020F0502020204030204" pitchFamily="34" charset="0"/>
                <a:cs typeface="Calibri" panose="020F0502020204030204" pitchFamily="34" charset="0"/>
              </a:rPr>
              <a:t>When</a:t>
            </a:r>
            <a:r>
              <a:rPr lang="en-US" sz="2000">
                <a:ea typeface="Calibri" panose="020F0502020204030204" pitchFamily="34" charset="0"/>
                <a:cs typeface="Calibri" panose="020F0502020204030204" pitchFamily="34" charset="0"/>
              </a:rPr>
              <a:t> cancellation is offered</a:t>
            </a:r>
          </a:p>
          <a:p>
            <a:pPr>
              <a:lnSpc>
                <a:spcPct val="100000"/>
              </a:lnSpc>
              <a:spcBef>
                <a:spcPts val="0"/>
              </a:spcBef>
              <a:spcAft>
                <a:spcPts val="600"/>
              </a:spcAft>
            </a:pPr>
            <a:endParaRPr lang="en-US" sz="2000">
              <a:ea typeface="Calibri" panose="020F0502020204030204" pitchFamily="34" charset="0"/>
              <a:cs typeface="Calibri" panose="020F0502020204030204" pitchFamily="34" charset="0"/>
            </a:endParaRP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If the Recipient has not been assigned to a project within 180 days (plus any approved extension), the AV </a:t>
            </a:r>
            <a:r>
              <a:rPr lang="en-US" sz="2000" b="1">
                <a:ea typeface="Calibri" panose="020F0502020204030204" pitchFamily="34" charset="0"/>
                <a:cs typeface="Calibri" panose="020F0502020204030204" pitchFamily="34" charset="0"/>
              </a:rPr>
              <a:t>must offer </a:t>
            </a:r>
            <a:r>
              <a:rPr lang="en-US" sz="2000">
                <a:ea typeface="Calibri" panose="020F0502020204030204" pitchFamily="34" charset="0"/>
                <a:cs typeface="Calibri" panose="020F0502020204030204" pitchFamily="34" charset="0"/>
              </a:rPr>
              <a:t>cancellation to the Recipient.</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Bulk Upload Template - Cancellations</a:t>
            </a:r>
          </a:p>
        </p:txBody>
      </p:sp>
      <p:sp>
        <p:nvSpPr>
          <p:cNvPr id="7" name="Content Placeholder 1">
            <a:extLst>
              <a:ext uri="{FF2B5EF4-FFF2-40B4-BE49-F238E27FC236}">
                <a16:creationId xmlns:a16="http://schemas.microsoft.com/office/drawing/2014/main" id="{374984B1-0D68-D65D-86F2-7FB416D4F686}"/>
              </a:ext>
            </a:extLst>
          </p:cNvPr>
          <p:cNvSpPr txBox="1">
            <a:spLocks/>
          </p:cNvSpPr>
          <p:nvPr/>
        </p:nvSpPr>
        <p:spPr>
          <a:xfrm>
            <a:off x="5893866" y="1732233"/>
            <a:ext cx="6344813" cy="4648901"/>
          </a:xfrm>
          <a:prstGeom prst="rect">
            <a:avLst/>
          </a:prstGeom>
        </p:spPr>
        <p:txBody>
          <a:bodyPr vert="horz" lIns="182880" tIns="0" rIns="182880" bIns="18288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a:ea typeface="Calibri" panose="020F0502020204030204" pitchFamily="34" charset="0"/>
                <a:cs typeface="Calibri" panose="020F0502020204030204" pitchFamily="34" charset="0"/>
              </a:rPr>
              <a:t>How</a:t>
            </a:r>
            <a:r>
              <a:rPr lang="en-US" sz="2000">
                <a:ea typeface="Calibri" panose="020F0502020204030204" pitchFamily="34" charset="0"/>
                <a:cs typeface="Calibri" panose="020F0502020204030204" pitchFamily="34" charset="0"/>
              </a:rPr>
              <a:t> – steps to take when cancelling</a:t>
            </a:r>
            <a:endParaRPr lang="en-US" sz="800">
              <a:ea typeface="Calibri" panose="020F0502020204030204" pitchFamily="34" charset="0"/>
              <a:cs typeface="Calibri" panose="020F0502020204030204" pitchFamily="34" charset="0"/>
            </a:endParaRPr>
          </a:p>
          <a:p>
            <a:pPr marL="0" indent="0">
              <a:lnSpc>
                <a:spcPct val="100000"/>
              </a:lnSpc>
              <a:spcBef>
                <a:spcPts val="0"/>
              </a:spcBef>
              <a:spcAft>
                <a:spcPts val="600"/>
              </a:spcAft>
              <a:buNone/>
            </a:pPr>
            <a:r>
              <a:rPr lang="en-US" sz="2000" i="1">
                <a:ea typeface="Calibri" panose="020F0502020204030204" pitchFamily="34" charset="0"/>
                <a:cs typeface="Calibri" panose="020F0502020204030204" pitchFamily="34" charset="0"/>
              </a:rPr>
              <a:t>With the </a:t>
            </a:r>
            <a:r>
              <a:rPr lang="en-US" sz="2000" i="1" u="sng">
                <a:ea typeface="Calibri" panose="020F0502020204030204" pitchFamily="34" charset="0"/>
                <a:cs typeface="Calibri" panose="020F0502020204030204" pitchFamily="34" charset="0"/>
              </a:rPr>
              <a:t>Recipient</a:t>
            </a:r>
            <a:r>
              <a:rPr lang="en-US" sz="2000" i="1">
                <a:ea typeface="Calibri" panose="020F0502020204030204" pitchFamily="34" charset="0"/>
                <a:cs typeface="Calibri" panose="020F0502020204030204" pitchFamily="34" charset="0"/>
              </a:rPr>
              <a:t>:</a:t>
            </a: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Notify the Recipient of the cancellation (see next slide for example language).</a:t>
            </a: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Provide the Recipient with a listing of potential CS Projects and AVs to work with (</a:t>
            </a:r>
            <a:r>
              <a:rPr lang="en-US" sz="2000">
                <a:ea typeface="Calibri" panose="020F0502020204030204" pitchFamily="34" charset="0"/>
                <a:cs typeface="Calibri" panose="020F0502020204030204" pitchFamily="34" charset="0"/>
                <a:hlinkClick r:id="rId2"/>
              </a:rPr>
              <a:t>https://www.illinoissfa.com/approved-vendors/).</a:t>
            </a:r>
            <a:endParaRPr lang="en-US" sz="2000">
              <a:ea typeface="Calibri" panose="020F0502020204030204" pitchFamily="34" charset="0"/>
              <a:cs typeface="Calibri" panose="020F0502020204030204" pitchFamily="34" charset="0"/>
            </a:endParaRPr>
          </a:p>
          <a:p>
            <a:pPr marL="0" indent="0">
              <a:lnSpc>
                <a:spcPct val="100000"/>
              </a:lnSpc>
              <a:spcBef>
                <a:spcPts val="0"/>
              </a:spcBef>
              <a:spcAft>
                <a:spcPts val="600"/>
              </a:spcAft>
              <a:buNone/>
            </a:pPr>
            <a:endParaRPr lang="en-US" sz="500">
              <a:ea typeface="Calibri" panose="020F0502020204030204" pitchFamily="34" charset="0"/>
              <a:cs typeface="Calibri" panose="020F0502020204030204" pitchFamily="34" charset="0"/>
            </a:endParaRPr>
          </a:p>
          <a:p>
            <a:pPr marL="0" indent="0">
              <a:lnSpc>
                <a:spcPct val="100000"/>
              </a:lnSpc>
              <a:spcBef>
                <a:spcPts val="0"/>
              </a:spcBef>
              <a:spcAft>
                <a:spcPts val="600"/>
              </a:spcAft>
              <a:buNone/>
            </a:pPr>
            <a:r>
              <a:rPr lang="en-US" sz="2000" i="1">
                <a:ea typeface="Calibri" panose="020F0502020204030204" pitchFamily="34" charset="0"/>
                <a:cs typeface="Calibri" panose="020F0502020204030204" pitchFamily="34" charset="0"/>
              </a:rPr>
              <a:t>With the </a:t>
            </a:r>
            <a:r>
              <a:rPr lang="en-US" sz="2000" i="1" u="sng">
                <a:ea typeface="Calibri" panose="020F0502020204030204" pitchFamily="34" charset="0"/>
                <a:cs typeface="Calibri" panose="020F0502020204030204" pitchFamily="34" charset="0"/>
              </a:rPr>
              <a:t>Program Administrator</a:t>
            </a:r>
            <a:r>
              <a:rPr lang="en-US" sz="2000" i="1">
                <a:ea typeface="Calibri" panose="020F0502020204030204" pitchFamily="34" charset="0"/>
                <a:cs typeface="Calibri" panose="020F0502020204030204" pitchFamily="34" charset="0"/>
              </a:rPr>
              <a:t>:</a:t>
            </a: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Indicate the TBD Disclosure status as ‘canceled’</a:t>
            </a: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Provide a cancellation date in the CS bulk upload template.</a:t>
            </a:r>
          </a:p>
        </p:txBody>
      </p:sp>
      <p:cxnSp>
        <p:nvCxnSpPr>
          <p:cNvPr id="10" name="Straight Connector 9">
            <a:extLst>
              <a:ext uri="{FF2B5EF4-FFF2-40B4-BE49-F238E27FC236}">
                <a16:creationId xmlns:a16="http://schemas.microsoft.com/office/drawing/2014/main" id="{496D7BB0-5911-8E35-A9DC-F5439B1ECA94}"/>
              </a:ext>
            </a:extLst>
          </p:cNvPr>
          <p:cNvCxnSpPr>
            <a:cxnSpLocks/>
          </p:cNvCxnSpPr>
          <p:nvPr/>
        </p:nvCxnSpPr>
        <p:spPr>
          <a:xfrm>
            <a:off x="5725427" y="1908544"/>
            <a:ext cx="0" cy="4027027"/>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806DA14-A3B0-B89B-3C2C-31594BBD4B53}"/>
              </a:ext>
            </a:extLst>
          </p:cNvPr>
          <p:cNvGrpSpPr/>
          <p:nvPr/>
        </p:nvGrpSpPr>
        <p:grpSpPr>
          <a:xfrm>
            <a:off x="4175584" y="1451160"/>
            <a:ext cx="1092643" cy="1021767"/>
            <a:chOff x="4175584" y="1557490"/>
            <a:chExt cx="1092643" cy="1021767"/>
          </a:xfrm>
        </p:grpSpPr>
        <p:sp>
          <p:nvSpPr>
            <p:cNvPr id="16" name="Oval 15">
              <a:extLst>
                <a:ext uri="{FF2B5EF4-FFF2-40B4-BE49-F238E27FC236}">
                  <a16:creationId xmlns:a16="http://schemas.microsoft.com/office/drawing/2014/main" id="{9079A1BD-536E-B7CE-D8C3-726B1C4FB509}"/>
                </a:ext>
              </a:extLst>
            </p:cNvPr>
            <p:cNvSpPr/>
            <p:nvPr/>
          </p:nvSpPr>
          <p:spPr>
            <a:xfrm>
              <a:off x="4175584" y="1557490"/>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Hourglass 90% outline">
              <a:extLst>
                <a:ext uri="{FF2B5EF4-FFF2-40B4-BE49-F238E27FC236}">
                  <a16:creationId xmlns:a16="http://schemas.microsoft.com/office/drawing/2014/main" id="{10C62F28-94B1-1B6E-3D57-9035DD206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6185" y="1673918"/>
              <a:ext cx="830389" cy="830389"/>
            </a:xfrm>
            <a:prstGeom prst="rect">
              <a:avLst/>
            </a:prstGeom>
          </p:spPr>
        </p:pic>
      </p:grpSp>
      <p:grpSp>
        <p:nvGrpSpPr>
          <p:cNvPr id="22" name="Group 21">
            <a:extLst>
              <a:ext uri="{FF2B5EF4-FFF2-40B4-BE49-F238E27FC236}">
                <a16:creationId xmlns:a16="http://schemas.microsoft.com/office/drawing/2014/main" id="{F5294C20-FF85-1F27-B482-5CA690E9B98D}"/>
              </a:ext>
            </a:extLst>
          </p:cNvPr>
          <p:cNvGrpSpPr/>
          <p:nvPr/>
        </p:nvGrpSpPr>
        <p:grpSpPr>
          <a:xfrm>
            <a:off x="10800786" y="1451160"/>
            <a:ext cx="1092643" cy="1021767"/>
            <a:chOff x="10800786" y="1557490"/>
            <a:chExt cx="1092643" cy="1021767"/>
          </a:xfrm>
        </p:grpSpPr>
        <p:sp>
          <p:nvSpPr>
            <p:cNvPr id="18" name="Oval 17">
              <a:extLst>
                <a:ext uri="{FF2B5EF4-FFF2-40B4-BE49-F238E27FC236}">
                  <a16:creationId xmlns:a16="http://schemas.microsoft.com/office/drawing/2014/main" id="{4437CE27-1F16-366D-FC32-44A26F775942}"/>
                </a:ext>
              </a:extLst>
            </p:cNvPr>
            <p:cNvSpPr/>
            <p:nvPr/>
          </p:nvSpPr>
          <p:spPr>
            <a:xfrm>
              <a:off x="10800786" y="1557490"/>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st outline">
              <a:extLst>
                <a:ext uri="{FF2B5EF4-FFF2-40B4-BE49-F238E27FC236}">
                  <a16:creationId xmlns:a16="http://schemas.microsoft.com/office/drawing/2014/main" id="{873D1007-949D-E3F5-C573-0489E156F3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21547" y="1627361"/>
              <a:ext cx="851120" cy="851120"/>
            </a:xfrm>
            <a:prstGeom prst="rect">
              <a:avLst/>
            </a:prstGeom>
          </p:spPr>
        </p:pic>
      </p:grpSp>
      <p:pic>
        <p:nvPicPr>
          <p:cNvPr id="8" name="Picture 7">
            <a:extLst>
              <a:ext uri="{FF2B5EF4-FFF2-40B4-BE49-F238E27FC236}">
                <a16:creationId xmlns:a16="http://schemas.microsoft.com/office/drawing/2014/main" id="{6EFD8E41-6A2D-D6CF-D79B-ECBFD70CE036}"/>
              </a:ext>
            </a:extLst>
          </p:cNvPr>
          <p:cNvPicPr>
            <a:picLocks noChangeAspect="1"/>
          </p:cNvPicPr>
          <p:nvPr/>
        </p:nvPicPr>
        <p:blipFill>
          <a:blip r:embed="rId7"/>
          <a:srcRect r="7683"/>
          <a:stretch/>
        </p:blipFill>
        <p:spPr>
          <a:xfrm>
            <a:off x="147322" y="3970328"/>
            <a:ext cx="5493886" cy="19652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076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Bulk Upload Template - Cancellations</a:t>
            </a:r>
          </a:p>
        </p:txBody>
      </p:sp>
      <p:sp>
        <p:nvSpPr>
          <p:cNvPr id="5" name="TextBox 4">
            <a:extLst>
              <a:ext uri="{FF2B5EF4-FFF2-40B4-BE49-F238E27FC236}">
                <a16:creationId xmlns:a16="http://schemas.microsoft.com/office/drawing/2014/main" id="{7154DFB3-3DBF-684A-B9AC-34282B718233}"/>
              </a:ext>
            </a:extLst>
          </p:cNvPr>
          <p:cNvSpPr txBox="1"/>
          <p:nvPr/>
        </p:nvSpPr>
        <p:spPr>
          <a:xfrm>
            <a:off x="0" y="1338828"/>
            <a:ext cx="12344400" cy="5595687"/>
          </a:xfrm>
          <a:prstGeom prst="rect">
            <a:avLst/>
          </a:prstGeom>
        </p:spPr>
        <p:txBody>
          <a:bodyPr vert="horz" lIns="548640" tIns="548640" rIns="548640" bIns="548640" rtlCol="0" anchor="t">
            <a:noAutofit/>
          </a:bodyPr>
          <a:lstStyle>
            <a:lvl1pPr marL="171450" indent="-171450" defTabSz="685800">
              <a:lnSpc>
                <a:spcPts val="2400"/>
              </a:lnSpc>
              <a:spcBef>
                <a:spcPts val="750"/>
              </a:spcBef>
              <a:buClr>
                <a:srgbClr val="E04E22"/>
              </a:buClr>
              <a:buSzPct val="100000"/>
              <a:buFont typeface="Arial" panose="020B0604020202020204" pitchFamily="34" charset="0"/>
              <a:buChar char="•"/>
              <a:defRPr sz="2100" b="0" i="0" spc="15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342900" lvl="1" indent="0" algn="ctr" defTabSz="685800">
              <a:lnSpc>
                <a:spcPts val="2400"/>
              </a:lnSpc>
              <a:spcBef>
                <a:spcPts val="375"/>
              </a:spcBef>
              <a:buClr>
                <a:srgbClr val="E04E22"/>
              </a:buClr>
              <a:buSzPct val="100000"/>
              <a:buFont typeface="Arial" panose="020B0604020202020204" pitchFamily="34" charset="0"/>
              <a:buNone/>
              <a:defRPr sz="2400" b="1" i="0" spc="150" baseline="0">
                <a:solidFill>
                  <a:schemeClr val="tx2"/>
                </a:solidFill>
                <a:effectLst/>
                <a:latin typeface="Calibri" panose="020F0502020204030204" pitchFamily="34" charset="0"/>
                <a:ea typeface="Calibri" panose="020F0502020204030204" pitchFamily="34" charset="0"/>
                <a:cs typeface="Calibri" panose="020F0502020204030204" pitchFamily="34" charset="0"/>
              </a:defRPr>
            </a:lvl2pPr>
            <a:lvl3pPr marL="857250" indent="-171450" defTabSz="685800">
              <a:lnSpc>
                <a:spcPts val="2400"/>
              </a:lnSpc>
              <a:spcBef>
                <a:spcPts val="375"/>
              </a:spcBef>
              <a:buClr>
                <a:srgbClr val="E04E22"/>
              </a:buClr>
              <a:buSzPct val="100000"/>
              <a:buFont typeface="Arial" panose="020B0604020202020204" pitchFamily="34" charset="0"/>
              <a:buChar char="•"/>
              <a:defRPr sz="2100" b="0" i="0" spc="150" baseline="0">
                <a:solidFill>
                  <a:schemeClr val="tx2"/>
                </a:solidFill>
                <a:latin typeface="Calibri" panose="020F0502020204030204" pitchFamily="34" charset="0"/>
              </a:defRPr>
            </a:lvl3pPr>
            <a:lvl4pPr marL="1200150" indent="-171450" defTabSz="685800">
              <a:lnSpc>
                <a:spcPts val="2400"/>
              </a:lnSpc>
              <a:spcBef>
                <a:spcPts val="375"/>
              </a:spcBef>
              <a:buClr>
                <a:srgbClr val="E04E22"/>
              </a:buClr>
              <a:buSzPct val="100000"/>
              <a:buFont typeface="Arial" panose="020B0604020202020204" pitchFamily="34" charset="0"/>
              <a:buChar char="•"/>
              <a:defRPr sz="2100" b="0" i="0" spc="150" baseline="0">
                <a:solidFill>
                  <a:schemeClr val="tx2"/>
                </a:solidFill>
                <a:latin typeface="Calibri" panose="020F0502020204030204" pitchFamily="34" charset="0"/>
              </a:defRPr>
            </a:lvl4pPr>
            <a:lvl5pPr marL="1543050" indent="-171450" defTabSz="685800">
              <a:lnSpc>
                <a:spcPts val="2400"/>
              </a:lnSpc>
              <a:spcBef>
                <a:spcPts val="375"/>
              </a:spcBef>
              <a:buClr>
                <a:srgbClr val="E04E22"/>
              </a:buClr>
              <a:buSzPct val="100000"/>
              <a:buFont typeface="Arial" panose="020B0604020202020204" pitchFamily="34" charset="0"/>
              <a:buChar char="•"/>
              <a:defRPr sz="2100" b="0" i="0" spc="150" baseline="0">
                <a:solidFill>
                  <a:schemeClr val="tx2"/>
                </a:solidFill>
                <a:latin typeface="Calibri" panose="020F050202020403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lnSpc>
                <a:spcPct val="100000"/>
              </a:lnSpc>
              <a:spcBef>
                <a:spcPts val="0"/>
              </a:spcBef>
              <a:spcAft>
                <a:spcPts val="600"/>
              </a:spcAft>
              <a:buNone/>
            </a:pPr>
            <a:r>
              <a:rPr lang="en-US" sz="2000"/>
              <a:t>Suggested cancellation notification language </a:t>
            </a:r>
            <a:r>
              <a:rPr lang="en-US" sz="2000">
                <a:ea typeface="Calibri" panose="020F0502020204030204" pitchFamily="34" charset="0"/>
                <a:cs typeface="Calibri" panose="020F0502020204030204" pitchFamily="34" charset="0"/>
              </a:rPr>
              <a:t>for Email or Direct Mail Letter</a:t>
            </a:r>
            <a:r>
              <a:rPr lang="en-US" sz="2000"/>
              <a:t>:</a:t>
            </a:r>
          </a:p>
          <a:p>
            <a:pPr marL="0" indent="0">
              <a:lnSpc>
                <a:spcPct val="100000"/>
              </a:lnSpc>
              <a:spcBef>
                <a:spcPts val="0"/>
              </a:spcBef>
              <a:spcAft>
                <a:spcPts val="600"/>
              </a:spcAft>
              <a:buNone/>
            </a:pPr>
            <a:endParaRPr lang="en-US" sz="2000"/>
          </a:p>
          <a:p>
            <a:pPr marL="0" indent="0">
              <a:lnSpc>
                <a:spcPct val="100000"/>
              </a:lnSpc>
              <a:spcBef>
                <a:spcPts val="0"/>
              </a:spcBef>
              <a:spcAft>
                <a:spcPts val="600"/>
              </a:spcAft>
              <a:buNone/>
            </a:pPr>
            <a:r>
              <a:rPr lang="en-US" sz="2000" b="1"/>
              <a:t>To</a:t>
            </a:r>
            <a:r>
              <a:rPr lang="en-US" sz="2000"/>
              <a:t>: [Recipient Name, Email]</a:t>
            </a:r>
          </a:p>
          <a:p>
            <a:pPr marL="0" indent="0">
              <a:lnSpc>
                <a:spcPct val="100000"/>
              </a:lnSpc>
              <a:spcBef>
                <a:spcPts val="0"/>
              </a:spcBef>
              <a:spcAft>
                <a:spcPts val="600"/>
              </a:spcAft>
              <a:buNone/>
            </a:pPr>
            <a:r>
              <a:rPr lang="en-US" sz="2000" b="1"/>
              <a:t>From</a:t>
            </a:r>
            <a:r>
              <a:rPr lang="en-US" sz="2000"/>
              <a:t>: [AV Contact Name, Email]</a:t>
            </a:r>
          </a:p>
          <a:p>
            <a:pPr marL="0" indent="0">
              <a:lnSpc>
                <a:spcPct val="100000"/>
              </a:lnSpc>
              <a:spcBef>
                <a:spcPts val="0"/>
              </a:spcBef>
              <a:spcAft>
                <a:spcPts val="600"/>
              </a:spcAft>
              <a:buNone/>
            </a:pPr>
            <a:r>
              <a:rPr lang="en-US" sz="2000" b="1"/>
              <a:t>Subject</a:t>
            </a:r>
            <a:r>
              <a:rPr lang="en-US" sz="2000"/>
              <a:t>: [ILSFA Solar Subscription Cancellation]</a:t>
            </a:r>
          </a:p>
          <a:p>
            <a:pPr marL="0" indent="0">
              <a:lnSpc>
                <a:spcPct val="100000"/>
              </a:lnSpc>
              <a:spcBef>
                <a:spcPts val="0"/>
              </a:spcBef>
              <a:spcAft>
                <a:spcPts val="600"/>
              </a:spcAft>
              <a:buNone/>
            </a:pPr>
            <a:r>
              <a:rPr lang="en-US" sz="2000" b="1"/>
              <a:t>Template / Content</a:t>
            </a:r>
            <a:r>
              <a:rPr lang="en-US" sz="2000"/>
              <a:t>: "We appreciated your interest in participating in the ILSFA Community Solar program. We cancelled your subscription due to the unavailability of a project for assignment. You may be interested in signing up for a subscription to a community solar project through another vendor. See Community Solar Offers Document, </a:t>
            </a:r>
            <a:r>
              <a:rPr lang="en-US" sz="2000">
                <a:effectLst/>
                <a:latin typeface="Segoe UI" panose="020B0502040204020203" pitchFamily="34" charset="0"/>
                <a:hlinkClick r:id="rId2"/>
              </a:rPr>
              <a:t>https://www.illinoissfa.com/approved-vendors/</a:t>
            </a:r>
            <a:r>
              <a:rPr lang="en-US" sz="2000"/>
              <a:t>. If you have any questions, you can contact me at [AV Contact Cell, Email]."</a:t>
            </a:r>
          </a:p>
        </p:txBody>
      </p:sp>
      <p:grpSp>
        <p:nvGrpSpPr>
          <p:cNvPr id="2" name="Group 1">
            <a:extLst>
              <a:ext uri="{FF2B5EF4-FFF2-40B4-BE49-F238E27FC236}">
                <a16:creationId xmlns:a16="http://schemas.microsoft.com/office/drawing/2014/main" id="{C77B8818-866D-0CEA-F76B-F404395D4F76}"/>
              </a:ext>
            </a:extLst>
          </p:cNvPr>
          <p:cNvGrpSpPr/>
          <p:nvPr/>
        </p:nvGrpSpPr>
        <p:grpSpPr>
          <a:xfrm>
            <a:off x="10551512" y="166224"/>
            <a:ext cx="1092643" cy="1021767"/>
            <a:chOff x="9428646" y="677108"/>
            <a:chExt cx="1092643" cy="1021767"/>
          </a:xfrm>
        </p:grpSpPr>
        <p:sp>
          <p:nvSpPr>
            <p:cNvPr id="3" name="Oval 2">
              <a:extLst>
                <a:ext uri="{FF2B5EF4-FFF2-40B4-BE49-F238E27FC236}">
                  <a16:creationId xmlns:a16="http://schemas.microsoft.com/office/drawing/2014/main" id="{B5DDDBB7-98B9-38DA-720C-4C92898251BD}"/>
                </a:ext>
              </a:extLst>
            </p:cNvPr>
            <p:cNvSpPr/>
            <p:nvPr/>
          </p:nvSpPr>
          <p:spPr>
            <a:xfrm>
              <a:off x="9428646" y="677108"/>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Email outline">
              <a:extLst>
                <a:ext uri="{FF2B5EF4-FFF2-40B4-BE49-F238E27FC236}">
                  <a16:creationId xmlns:a16="http://schemas.microsoft.com/office/drawing/2014/main" id="{CC832B17-563F-4340-C7E1-63C971FC3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7809" y="730791"/>
              <a:ext cx="854315" cy="854315"/>
            </a:xfrm>
            <a:prstGeom prst="rect">
              <a:avLst/>
            </a:prstGeom>
          </p:spPr>
        </p:pic>
      </p:grpSp>
    </p:spTree>
    <p:extLst>
      <p:ext uri="{BB962C8B-B14F-4D97-AF65-F5344CB8AC3E}">
        <p14:creationId xmlns:p14="http://schemas.microsoft.com/office/powerpoint/2010/main" val="1750442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B107CE-8AE9-DAAC-E12A-EB5F5C2E0604}"/>
              </a:ext>
            </a:extLst>
          </p:cNvPr>
          <p:cNvSpPr/>
          <p:nvPr/>
        </p:nvSpPr>
        <p:spPr>
          <a:xfrm>
            <a:off x="182877" y="1793263"/>
            <a:ext cx="866274" cy="32725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182880" y="1733840"/>
            <a:ext cx="5539037" cy="3011792"/>
          </a:xfrm>
        </p:spPr>
        <p:txBody>
          <a:bodyPr lIns="91440" tIns="91440" rIns="91440" bIns="91440"/>
          <a:lstStyle/>
          <a:p>
            <a:pPr marL="0" indent="0">
              <a:lnSpc>
                <a:spcPct val="100000"/>
              </a:lnSpc>
              <a:spcBef>
                <a:spcPts val="0"/>
              </a:spcBef>
              <a:buNone/>
            </a:pPr>
            <a:r>
              <a:rPr lang="en-US" sz="1800" b="1">
                <a:solidFill>
                  <a:schemeClr val="bg1"/>
                </a:solidFill>
                <a:ea typeface="Calibri" panose="020F0502020204030204" pitchFamily="34" charset="0"/>
                <a:cs typeface="Calibri" panose="020F0502020204030204" pitchFamily="34" charset="0"/>
              </a:rPr>
              <a:t>When</a:t>
            </a:r>
          </a:p>
          <a:p>
            <a:pPr>
              <a:lnSpc>
                <a:spcPct val="100000"/>
              </a:lnSpc>
              <a:spcBef>
                <a:spcPts val="0"/>
              </a:spcBef>
            </a:pPr>
            <a:r>
              <a:rPr lang="en-US" sz="1800">
                <a:ea typeface="Calibri" panose="020F0502020204030204" pitchFamily="34" charset="0"/>
                <a:cs typeface="Calibri" panose="020F0502020204030204" pitchFamily="34" charset="0"/>
              </a:rPr>
              <a:t>The AV must identify TBD Recipient(s) for which it wishes to extend the assignment deadline prior to the 14th day prior to the 180-day deadline (166 days post-disclosure signing date).</a:t>
            </a:r>
          </a:p>
          <a:p>
            <a:pPr>
              <a:spcBef>
                <a:spcPts val="0"/>
              </a:spcBef>
            </a:pPr>
            <a:endParaRPr lang="en-US" sz="1800">
              <a:ea typeface="Calibri" panose="020F0502020204030204" pitchFamily="34" charset="0"/>
              <a:cs typeface="Calibri" panose="020F0502020204030204" pitchFamily="34" charset="0"/>
            </a:endParaRPr>
          </a:p>
          <a:p>
            <a:pPr>
              <a:spcBef>
                <a:spcPts val="0"/>
              </a:spcBef>
            </a:pPr>
            <a:r>
              <a:rPr lang="en-US" sz="1800">
                <a:ea typeface="Calibri" panose="020F0502020204030204" pitchFamily="34" charset="0"/>
                <a:cs typeface="Calibri" panose="020F0502020204030204" pitchFamily="34" charset="0"/>
              </a:rPr>
              <a:t>If approved, the AV would have 210 days post-signing date to assign the TBD Recipient to a project.</a:t>
            </a:r>
          </a:p>
        </p:txBody>
      </p:sp>
      <p:sp>
        <p:nvSpPr>
          <p:cNvPr id="8" name="Rectangle 7">
            <a:extLst>
              <a:ext uri="{FF2B5EF4-FFF2-40B4-BE49-F238E27FC236}">
                <a16:creationId xmlns:a16="http://schemas.microsoft.com/office/drawing/2014/main" id="{E0666859-A64B-0837-2F44-0C476F970303}"/>
              </a:ext>
            </a:extLst>
          </p:cNvPr>
          <p:cNvSpPr/>
          <p:nvPr/>
        </p:nvSpPr>
        <p:spPr>
          <a:xfrm>
            <a:off x="46327" y="4921714"/>
            <a:ext cx="3178023" cy="32725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TBD Extensions</a:t>
            </a:r>
          </a:p>
        </p:txBody>
      </p:sp>
      <p:grpSp>
        <p:nvGrpSpPr>
          <p:cNvPr id="9" name="Group 8">
            <a:extLst>
              <a:ext uri="{FF2B5EF4-FFF2-40B4-BE49-F238E27FC236}">
                <a16:creationId xmlns:a16="http://schemas.microsoft.com/office/drawing/2014/main" id="{D8B959F9-A296-03C5-DA87-DD27567CBC57}"/>
              </a:ext>
            </a:extLst>
          </p:cNvPr>
          <p:cNvGrpSpPr/>
          <p:nvPr/>
        </p:nvGrpSpPr>
        <p:grpSpPr>
          <a:xfrm>
            <a:off x="6132645" y="1732044"/>
            <a:ext cx="5354506" cy="2905917"/>
            <a:chOff x="6036948" y="1367703"/>
            <a:chExt cx="5354506" cy="3191833"/>
          </a:xfrm>
        </p:grpSpPr>
        <p:sp>
          <p:nvSpPr>
            <p:cNvPr id="7" name="Rectangle 6">
              <a:extLst>
                <a:ext uri="{FF2B5EF4-FFF2-40B4-BE49-F238E27FC236}">
                  <a16:creationId xmlns:a16="http://schemas.microsoft.com/office/drawing/2014/main" id="{1BF14092-6F87-0A8A-CF52-299F5AB15CCF}"/>
                </a:ext>
              </a:extLst>
            </p:cNvPr>
            <p:cNvSpPr/>
            <p:nvPr/>
          </p:nvSpPr>
          <p:spPr>
            <a:xfrm>
              <a:off x="6036948" y="1467146"/>
              <a:ext cx="866274" cy="32725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F46CBEF3-333E-6721-7623-507D1F05F296}"/>
                </a:ext>
              </a:extLst>
            </p:cNvPr>
            <p:cNvSpPr txBox="1">
              <a:spLocks/>
            </p:cNvSpPr>
            <p:nvPr/>
          </p:nvSpPr>
          <p:spPr>
            <a:xfrm>
              <a:off x="6112042" y="1367703"/>
              <a:ext cx="5279412" cy="3191833"/>
            </a:xfrm>
            <a:prstGeom prst="rect">
              <a:avLst/>
            </a:prstGeom>
          </p:spPr>
          <p:txBody>
            <a:bodyPr vert="horz" lIns="91440" tIns="91440" rIns="9144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800" b="1">
                  <a:solidFill>
                    <a:schemeClr val="bg1"/>
                  </a:solidFill>
                  <a:ea typeface="Calibri" panose="020F0502020204030204" pitchFamily="34" charset="0"/>
                  <a:cs typeface="Calibri" panose="020F0502020204030204" pitchFamily="34" charset="0"/>
                </a:rPr>
                <a:t>How</a:t>
              </a:r>
            </a:p>
            <a:p>
              <a:pPr>
                <a:spcBef>
                  <a:spcPts val="0"/>
                </a:spcBef>
              </a:pPr>
              <a:r>
                <a:rPr lang="en-US" sz="1800">
                  <a:ea typeface="Calibri" panose="020F0502020204030204" pitchFamily="34" charset="0"/>
                  <a:cs typeface="Calibri" panose="020F0502020204030204" pitchFamily="34" charset="0"/>
                </a:rPr>
                <a:t>The AV will notify the Program Administrator in the bulk upload template by indicating the status to ‘extend’ and providing the extension date associated to the form.</a:t>
              </a:r>
            </a:p>
          </p:txBody>
        </p:sp>
      </p:grpSp>
      <p:sp>
        <p:nvSpPr>
          <p:cNvPr id="5" name="Content Placeholder 1">
            <a:extLst>
              <a:ext uri="{FF2B5EF4-FFF2-40B4-BE49-F238E27FC236}">
                <a16:creationId xmlns:a16="http://schemas.microsoft.com/office/drawing/2014/main" id="{90A7F43C-8077-B35F-DD94-E695D735FCAC}"/>
              </a:ext>
            </a:extLst>
          </p:cNvPr>
          <p:cNvSpPr txBox="1">
            <a:spLocks/>
          </p:cNvSpPr>
          <p:nvPr/>
        </p:nvSpPr>
        <p:spPr>
          <a:xfrm>
            <a:off x="-2" y="4860618"/>
            <a:ext cx="12188954" cy="1655738"/>
          </a:xfrm>
          <a:prstGeom prst="rect">
            <a:avLst/>
          </a:prstGeom>
        </p:spPr>
        <p:txBody>
          <a:bodyPr vert="horz" lIns="91440" tIns="91440" rIns="9144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800" b="1">
                <a:solidFill>
                  <a:schemeClr val="bg1"/>
                </a:solidFill>
                <a:ea typeface="Calibri" panose="020F0502020204030204" pitchFamily="34" charset="0"/>
                <a:cs typeface="Calibri" panose="020F0502020204030204" pitchFamily="34" charset="0"/>
              </a:rPr>
              <a:t>A note about requirements: </a:t>
            </a:r>
            <a:r>
              <a:rPr lang="en-US" sz="1800">
                <a:ea typeface="Calibri" panose="020F0502020204030204" pitchFamily="34" charset="0"/>
                <a:cs typeface="Calibri" panose="020F0502020204030204" pitchFamily="34" charset="0"/>
              </a:rPr>
              <a:t>The ILSFA AV Manager will:</a:t>
            </a:r>
          </a:p>
          <a:p>
            <a:pPr>
              <a:spcBef>
                <a:spcPts val="0"/>
              </a:spcBef>
            </a:pPr>
            <a:r>
              <a:rPr lang="en-US" sz="1800">
                <a:ea typeface="Calibri" panose="020F0502020204030204" pitchFamily="34" charset="0"/>
                <a:cs typeface="Calibri" panose="020F0502020204030204" pitchFamily="34" charset="0"/>
              </a:rPr>
              <a:t>Review the extension request to ensure extension requirements are met.</a:t>
            </a:r>
          </a:p>
          <a:p>
            <a:pPr>
              <a:spcBef>
                <a:spcPts val="0"/>
              </a:spcBef>
            </a:pPr>
            <a:r>
              <a:rPr lang="en-US" sz="1800">
                <a:ea typeface="Calibri" panose="020F0502020204030204" pitchFamily="34" charset="0"/>
                <a:cs typeface="Calibri" panose="020F0502020204030204" pitchFamily="34" charset="0"/>
              </a:rPr>
              <a:t>If requirements </a:t>
            </a:r>
            <a:r>
              <a:rPr lang="en-US" sz="1800" b="1">
                <a:ea typeface="Calibri" panose="020F0502020204030204" pitchFamily="34" charset="0"/>
                <a:cs typeface="Calibri" panose="020F0502020204030204" pitchFamily="34" charset="0"/>
              </a:rPr>
              <a:t>are met</a:t>
            </a:r>
            <a:r>
              <a:rPr lang="en-US" sz="1800">
                <a:ea typeface="Calibri" panose="020F0502020204030204" pitchFamily="34" charset="0"/>
                <a:cs typeface="Calibri" panose="020F0502020204030204" pitchFamily="34" charset="0"/>
              </a:rPr>
              <a:t>, update Salesforce with the extension approval date and notify the AV.</a:t>
            </a:r>
          </a:p>
          <a:p>
            <a:pPr>
              <a:spcBef>
                <a:spcPts val="0"/>
              </a:spcBef>
            </a:pPr>
            <a:r>
              <a:rPr lang="en-US" sz="1800">
                <a:ea typeface="Calibri" panose="020F0502020204030204" pitchFamily="34" charset="0"/>
                <a:cs typeface="Calibri" panose="020F0502020204030204" pitchFamily="34" charset="0"/>
              </a:rPr>
              <a:t>If requirements </a:t>
            </a:r>
            <a:r>
              <a:rPr lang="en-US" sz="1800" b="1">
                <a:ea typeface="Calibri" panose="020F0502020204030204" pitchFamily="34" charset="0"/>
                <a:cs typeface="Calibri" panose="020F0502020204030204" pitchFamily="34" charset="0"/>
              </a:rPr>
              <a:t>are not met</a:t>
            </a:r>
            <a:r>
              <a:rPr lang="en-US" sz="1800">
                <a:ea typeface="Calibri" panose="020F0502020204030204" pitchFamily="34" charset="0"/>
                <a:cs typeface="Calibri" panose="020F0502020204030204" pitchFamily="34" charset="0"/>
              </a:rPr>
              <a:t>, will notify the AV of the discrepancy and the option to resubmit the request.</a:t>
            </a:r>
          </a:p>
        </p:txBody>
      </p:sp>
      <p:cxnSp>
        <p:nvCxnSpPr>
          <p:cNvPr id="10" name="Straight Connector 9">
            <a:extLst>
              <a:ext uri="{FF2B5EF4-FFF2-40B4-BE49-F238E27FC236}">
                <a16:creationId xmlns:a16="http://schemas.microsoft.com/office/drawing/2014/main" id="{AAC1921A-AFA7-17DA-A834-4D3AF28C0686}"/>
              </a:ext>
            </a:extLst>
          </p:cNvPr>
          <p:cNvCxnSpPr>
            <a:cxnSpLocks/>
          </p:cNvCxnSpPr>
          <p:nvPr/>
        </p:nvCxnSpPr>
        <p:spPr>
          <a:xfrm>
            <a:off x="5959902" y="1616393"/>
            <a:ext cx="0" cy="2761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609347-B5DB-9738-A72F-B15242ED5BD8}"/>
              </a:ext>
            </a:extLst>
          </p:cNvPr>
          <p:cNvCxnSpPr>
            <a:cxnSpLocks/>
          </p:cNvCxnSpPr>
          <p:nvPr/>
        </p:nvCxnSpPr>
        <p:spPr>
          <a:xfrm flipH="1" flipV="1">
            <a:off x="754912" y="4762870"/>
            <a:ext cx="10196623" cy="34813"/>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FF9B110-5FD4-DA0E-3ECF-CA3F82D40D6A}"/>
              </a:ext>
            </a:extLst>
          </p:cNvPr>
          <p:cNvGrpSpPr/>
          <p:nvPr/>
        </p:nvGrpSpPr>
        <p:grpSpPr>
          <a:xfrm>
            <a:off x="4901255" y="1389897"/>
            <a:ext cx="820662" cy="806731"/>
            <a:chOff x="4175584" y="1557490"/>
            <a:chExt cx="1092643" cy="1021767"/>
          </a:xfrm>
        </p:grpSpPr>
        <p:sp>
          <p:nvSpPr>
            <p:cNvPr id="21" name="Oval 20">
              <a:extLst>
                <a:ext uri="{FF2B5EF4-FFF2-40B4-BE49-F238E27FC236}">
                  <a16:creationId xmlns:a16="http://schemas.microsoft.com/office/drawing/2014/main" id="{07223BAA-F8D8-435F-385F-DFC01A76A3B5}"/>
                </a:ext>
              </a:extLst>
            </p:cNvPr>
            <p:cNvSpPr/>
            <p:nvPr/>
          </p:nvSpPr>
          <p:spPr>
            <a:xfrm>
              <a:off x="4175584" y="1557490"/>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Hourglass 90% outline">
              <a:extLst>
                <a:ext uri="{FF2B5EF4-FFF2-40B4-BE49-F238E27FC236}">
                  <a16:creationId xmlns:a16="http://schemas.microsoft.com/office/drawing/2014/main" id="{314C3EC6-0525-E114-8CFC-FE05A8D2E0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6185" y="1673918"/>
              <a:ext cx="830389" cy="830389"/>
            </a:xfrm>
            <a:prstGeom prst="rect">
              <a:avLst/>
            </a:prstGeom>
          </p:spPr>
        </p:pic>
      </p:grpSp>
      <p:grpSp>
        <p:nvGrpSpPr>
          <p:cNvPr id="23" name="Group 22">
            <a:extLst>
              <a:ext uri="{FF2B5EF4-FFF2-40B4-BE49-F238E27FC236}">
                <a16:creationId xmlns:a16="http://schemas.microsoft.com/office/drawing/2014/main" id="{D179C9B1-302A-B752-974B-08945452304C}"/>
              </a:ext>
            </a:extLst>
          </p:cNvPr>
          <p:cNvGrpSpPr/>
          <p:nvPr/>
        </p:nvGrpSpPr>
        <p:grpSpPr>
          <a:xfrm>
            <a:off x="11057764" y="1419212"/>
            <a:ext cx="924511" cy="806731"/>
            <a:chOff x="10800783" y="1557489"/>
            <a:chExt cx="1092643" cy="1021767"/>
          </a:xfrm>
        </p:grpSpPr>
        <p:sp>
          <p:nvSpPr>
            <p:cNvPr id="24" name="Oval 23">
              <a:extLst>
                <a:ext uri="{FF2B5EF4-FFF2-40B4-BE49-F238E27FC236}">
                  <a16:creationId xmlns:a16="http://schemas.microsoft.com/office/drawing/2014/main" id="{ECEFCC8D-CA10-C845-2778-538D8637850C}"/>
                </a:ext>
              </a:extLst>
            </p:cNvPr>
            <p:cNvSpPr/>
            <p:nvPr/>
          </p:nvSpPr>
          <p:spPr>
            <a:xfrm>
              <a:off x="10800783" y="1557489"/>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st outline">
              <a:extLst>
                <a:ext uri="{FF2B5EF4-FFF2-40B4-BE49-F238E27FC236}">
                  <a16:creationId xmlns:a16="http://schemas.microsoft.com/office/drawing/2014/main" id="{9F7B95F1-3E18-F1ED-C394-73AF7F4C03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21547" y="1627361"/>
              <a:ext cx="851120" cy="851120"/>
            </a:xfrm>
            <a:prstGeom prst="rect">
              <a:avLst/>
            </a:prstGeom>
          </p:spPr>
        </p:pic>
      </p:grpSp>
      <p:grpSp>
        <p:nvGrpSpPr>
          <p:cNvPr id="33" name="Group 32">
            <a:extLst>
              <a:ext uri="{FF2B5EF4-FFF2-40B4-BE49-F238E27FC236}">
                <a16:creationId xmlns:a16="http://schemas.microsoft.com/office/drawing/2014/main" id="{22672963-F40F-454E-A746-D0C53F8ABD73}"/>
              </a:ext>
            </a:extLst>
          </p:cNvPr>
          <p:cNvGrpSpPr/>
          <p:nvPr/>
        </p:nvGrpSpPr>
        <p:grpSpPr>
          <a:xfrm>
            <a:off x="11131292" y="4721359"/>
            <a:ext cx="866274" cy="856593"/>
            <a:chOff x="11131292" y="4721359"/>
            <a:chExt cx="866274" cy="856593"/>
          </a:xfrm>
        </p:grpSpPr>
        <p:sp>
          <p:nvSpPr>
            <p:cNvPr id="27" name="Oval 26">
              <a:extLst>
                <a:ext uri="{FF2B5EF4-FFF2-40B4-BE49-F238E27FC236}">
                  <a16:creationId xmlns:a16="http://schemas.microsoft.com/office/drawing/2014/main" id="{E234EA93-C235-15D9-95C2-4A6225A668B7}"/>
                </a:ext>
              </a:extLst>
            </p:cNvPr>
            <p:cNvSpPr/>
            <p:nvPr/>
          </p:nvSpPr>
          <p:spPr>
            <a:xfrm>
              <a:off x="11131292" y="4721359"/>
              <a:ext cx="866274" cy="792828"/>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Comment Important outline">
              <a:extLst>
                <a:ext uri="{FF2B5EF4-FFF2-40B4-BE49-F238E27FC236}">
                  <a16:creationId xmlns:a16="http://schemas.microsoft.com/office/drawing/2014/main" id="{AE79FF42-8E2A-B7FF-4955-0BEC072796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59945" y="4768983"/>
              <a:ext cx="808969" cy="808969"/>
            </a:xfrm>
            <a:prstGeom prst="rect">
              <a:avLst/>
            </a:prstGeom>
          </p:spPr>
        </p:pic>
      </p:grpSp>
      <p:sp>
        <p:nvSpPr>
          <p:cNvPr id="11" name="TextBox 10">
            <a:extLst>
              <a:ext uri="{FF2B5EF4-FFF2-40B4-BE49-F238E27FC236}">
                <a16:creationId xmlns:a16="http://schemas.microsoft.com/office/drawing/2014/main" id="{9AF01D23-FB1C-A61E-D56C-9872E28C3E58}"/>
              </a:ext>
            </a:extLst>
          </p:cNvPr>
          <p:cNvSpPr txBox="1"/>
          <p:nvPr/>
        </p:nvSpPr>
        <p:spPr>
          <a:xfrm>
            <a:off x="9418320" y="438581"/>
            <a:ext cx="2354580" cy="40011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txBody>
          <a:bodyPr wrap="square" rtlCol="0">
            <a:spAutoFit/>
          </a:bodyPr>
          <a:lstStyle/>
          <a:p>
            <a:r>
              <a:rPr lang="en-US" sz="2000" b="1" i="1" spc="100">
                <a:solidFill>
                  <a:schemeClr val="tx2"/>
                </a:solidFill>
                <a:latin typeface="Calibri" panose="020F0502020204030204" pitchFamily="34" charset="0"/>
                <a:ea typeface="Calibri" panose="020F0502020204030204" pitchFamily="34" charset="0"/>
                <a:cs typeface="Calibri" panose="020F0502020204030204" pitchFamily="34" charset="0"/>
              </a:rPr>
              <a:t>Coming in January</a:t>
            </a:r>
          </a:p>
        </p:txBody>
      </p:sp>
    </p:spTree>
    <p:extLst>
      <p:ext uri="{BB962C8B-B14F-4D97-AF65-F5344CB8AC3E}">
        <p14:creationId xmlns:p14="http://schemas.microsoft.com/office/powerpoint/2010/main" val="926253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Bulk Upload Template – Project Assignment</a:t>
            </a:r>
          </a:p>
        </p:txBody>
      </p:sp>
      <p:sp>
        <p:nvSpPr>
          <p:cNvPr id="3" name="Content Placeholder 1">
            <a:extLst>
              <a:ext uri="{FF2B5EF4-FFF2-40B4-BE49-F238E27FC236}">
                <a16:creationId xmlns:a16="http://schemas.microsoft.com/office/drawing/2014/main" id="{4AD7BC1D-ADD2-D824-5E0E-D94508043685}"/>
              </a:ext>
            </a:extLst>
          </p:cNvPr>
          <p:cNvSpPr txBox="1">
            <a:spLocks/>
          </p:cNvSpPr>
          <p:nvPr/>
        </p:nvSpPr>
        <p:spPr>
          <a:xfrm>
            <a:off x="0" y="1338829"/>
            <a:ext cx="12188953" cy="5519171"/>
          </a:xfrm>
          <a:prstGeom prst="rect">
            <a:avLst/>
          </a:prstGeom>
        </p:spPr>
        <p:txBody>
          <a:bodyPr vert="horz" lIns="274320" tIns="182880" rIns="18288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a:ea typeface="Calibri" panose="020F0502020204030204" pitchFamily="34" charset="0"/>
                <a:cs typeface="Calibri" panose="020F0502020204030204" pitchFamily="34" charset="0"/>
              </a:rPr>
              <a:t>Notifying the TBD Recipient</a:t>
            </a:r>
          </a:p>
          <a:p>
            <a:pPr marL="0" indent="0">
              <a:lnSpc>
                <a:spcPct val="100000"/>
              </a:lnSpc>
              <a:spcBef>
                <a:spcPts val="0"/>
              </a:spcBef>
              <a:spcAft>
                <a:spcPts val="600"/>
              </a:spcAft>
              <a:buNone/>
            </a:pPr>
            <a:r>
              <a:rPr lang="en-US" sz="2000">
                <a:ea typeface="Calibri" panose="020F0502020204030204" pitchFamily="34" charset="0"/>
                <a:cs typeface="Calibri" panose="020F0502020204030204" pitchFamily="34" charset="0"/>
              </a:rPr>
              <a:t>When a TBD Recipient has been assigned to a specific project, the </a:t>
            </a:r>
            <a:r>
              <a:rPr lang="en-US" sz="2000">
                <a:highlight>
                  <a:srgbClr val="B3B7F0"/>
                </a:highlight>
                <a:ea typeface="Calibri" panose="020F0502020204030204" pitchFamily="34" charset="0"/>
                <a:cs typeface="Calibri" panose="020F0502020204030204" pitchFamily="34" charset="0"/>
              </a:rPr>
              <a:t>AV must notify the Recipient</a:t>
            </a:r>
            <a:r>
              <a:rPr lang="en-US" sz="2000">
                <a:ea typeface="Calibri" panose="020F0502020204030204" pitchFamily="34" charset="0"/>
                <a:cs typeface="Calibri" panose="020F0502020204030204" pitchFamily="34" charset="0"/>
              </a:rPr>
              <a:t>:</a:t>
            </a: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No later than 14 days after project assignment</a:t>
            </a: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Via the Recipient’s preferred communication method, email or hard-copy mail.</a:t>
            </a:r>
          </a:p>
          <a:p>
            <a:pPr>
              <a:lnSpc>
                <a:spcPct val="100000"/>
              </a:lnSpc>
              <a:spcBef>
                <a:spcPts val="0"/>
              </a:spcBef>
              <a:spcAft>
                <a:spcPts val="600"/>
              </a:spcAft>
            </a:pPr>
            <a:r>
              <a:rPr lang="en-US" sz="2000">
                <a:ea typeface="Calibri" panose="020F0502020204030204" pitchFamily="34" charset="0"/>
                <a:cs typeface="Calibri" panose="020F0502020204030204" pitchFamily="34" charset="0"/>
              </a:rPr>
              <a:t>Provide the following project details, in alignment with the CP Handbook: </a:t>
            </a:r>
          </a:p>
          <a:p>
            <a:pPr marL="514350" lvl="2">
              <a:lnSpc>
                <a:spcPct val="100000"/>
              </a:lnSpc>
              <a:spcBef>
                <a:spcPts val="0"/>
              </a:spcBef>
            </a:pPr>
            <a:r>
              <a:rPr lang="en-US" sz="1600">
                <a:ea typeface="Calibri" panose="020F0502020204030204" pitchFamily="34" charset="0"/>
                <a:cs typeface="Calibri" panose="020F0502020204030204" pitchFamily="34" charset="0"/>
              </a:rPr>
              <a:t>Project location, including the county in which the project is located</a:t>
            </a:r>
          </a:p>
          <a:p>
            <a:pPr marL="514350" lvl="2">
              <a:lnSpc>
                <a:spcPct val="100000"/>
              </a:lnSpc>
              <a:spcBef>
                <a:spcPts val="0"/>
              </a:spcBef>
            </a:pPr>
            <a:r>
              <a:rPr lang="en-US" sz="1600">
                <a:ea typeface="Calibri" panose="020F0502020204030204" pitchFamily="34" charset="0"/>
                <a:cs typeface="Calibri" panose="020F0502020204030204" pitchFamily="34" charset="0"/>
              </a:rPr>
              <a:t>Project name (as that project’s name appears in the ILSFA Salesforce portal)</a:t>
            </a:r>
          </a:p>
          <a:p>
            <a:pPr lvl="1">
              <a:lnSpc>
                <a:spcPct val="100000"/>
              </a:lnSpc>
              <a:spcBef>
                <a:spcPts val="0"/>
              </a:spcBef>
            </a:pPr>
            <a:r>
              <a:rPr lang="en-US" sz="1600">
                <a:ea typeface="Calibri" panose="020F0502020204030204" pitchFamily="34" charset="0"/>
                <a:cs typeface="Calibri" panose="020F0502020204030204" pitchFamily="34" charset="0"/>
              </a:rPr>
              <a:t>Project ILSFA identification number</a:t>
            </a:r>
          </a:p>
          <a:p>
            <a:pPr lvl="1">
              <a:lnSpc>
                <a:spcPct val="100000"/>
              </a:lnSpc>
              <a:spcBef>
                <a:spcPts val="0"/>
              </a:spcBef>
            </a:pPr>
            <a:r>
              <a:rPr lang="en-US" sz="1600">
                <a:ea typeface="Calibri" panose="020F0502020204030204" pitchFamily="34" charset="0"/>
                <a:cs typeface="Calibri" panose="020F0502020204030204" pitchFamily="34" charset="0"/>
              </a:rPr>
              <a:t>Project size (in kW AC)</a:t>
            </a:r>
          </a:p>
          <a:p>
            <a:pPr lvl="1">
              <a:lnSpc>
                <a:spcPct val="100000"/>
              </a:lnSpc>
              <a:spcBef>
                <a:spcPts val="0"/>
              </a:spcBef>
            </a:pPr>
            <a:r>
              <a:rPr lang="en-US" sz="1600">
                <a:ea typeface="Calibri" panose="020F0502020204030204" pitchFamily="34" charset="0"/>
                <a:cs typeface="Calibri" panose="020F0502020204030204" pitchFamily="34" charset="0"/>
              </a:rPr>
              <a:t>AV name and contact information, if different than the entity sending the communication</a:t>
            </a:r>
          </a:p>
          <a:p>
            <a:pPr lvl="1">
              <a:lnSpc>
                <a:spcPct val="100000"/>
              </a:lnSpc>
              <a:spcBef>
                <a:spcPts val="0"/>
              </a:spcBef>
            </a:pPr>
            <a:r>
              <a:rPr lang="en-US" sz="1600">
                <a:ea typeface="Calibri" panose="020F0502020204030204" pitchFamily="34" charset="0"/>
                <a:cs typeface="Calibri" panose="020F0502020204030204" pitchFamily="34" charset="0"/>
              </a:rPr>
              <a:t>CS Provider name and contact information, if different than the AV</a:t>
            </a:r>
          </a:p>
          <a:p>
            <a:pPr lvl="1">
              <a:lnSpc>
                <a:spcPct val="100000"/>
              </a:lnSpc>
              <a:spcBef>
                <a:spcPts val="0"/>
              </a:spcBef>
            </a:pPr>
            <a:r>
              <a:rPr lang="en-US" sz="1600">
                <a:ea typeface="Calibri" panose="020F0502020204030204" pitchFamily="34" charset="0"/>
                <a:cs typeface="Calibri" panose="020F0502020204030204" pitchFamily="34" charset="0"/>
              </a:rPr>
              <a:t>Project Status (one of the following):</a:t>
            </a:r>
          </a:p>
          <a:p>
            <a:pPr lvl="2">
              <a:lnSpc>
                <a:spcPct val="100000"/>
              </a:lnSpc>
              <a:spcBef>
                <a:spcPts val="0"/>
              </a:spcBef>
            </a:pPr>
            <a:r>
              <a:rPr lang="en-US" sz="1600">
                <a:ea typeface="Calibri" panose="020F0502020204030204" pitchFamily="34" charset="0"/>
                <a:cs typeface="Calibri" panose="020F0502020204030204" pitchFamily="34" charset="0"/>
              </a:rPr>
              <a:t>Completed and producing energy</a:t>
            </a:r>
          </a:p>
          <a:p>
            <a:pPr lvl="2">
              <a:lnSpc>
                <a:spcPct val="100000"/>
              </a:lnSpc>
              <a:spcBef>
                <a:spcPts val="0"/>
              </a:spcBef>
            </a:pPr>
            <a:r>
              <a:rPr lang="en-US" sz="1600">
                <a:ea typeface="Calibri" panose="020F0502020204030204" pitchFamily="34" charset="0"/>
                <a:cs typeface="Calibri" panose="020F0502020204030204" pitchFamily="34" charset="0"/>
              </a:rPr>
              <a:t>Completed and awaiting final approval to operate</a:t>
            </a:r>
          </a:p>
          <a:p>
            <a:pPr lvl="2">
              <a:lnSpc>
                <a:spcPct val="100000"/>
              </a:lnSpc>
              <a:spcBef>
                <a:spcPts val="0"/>
              </a:spcBef>
            </a:pPr>
            <a:r>
              <a:rPr lang="en-US" sz="1600">
                <a:ea typeface="Calibri" panose="020F0502020204030204" pitchFamily="34" charset="0"/>
                <a:cs typeface="Calibri" panose="020F0502020204030204" pitchFamily="34" charset="0"/>
              </a:rPr>
              <a:t>Under construction</a:t>
            </a:r>
          </a:p>
          <a:p>
            <a:pPr lvl="2">
              <a:lnSpc>
                <a:spcPct val="100000"/>
              </a:lnSpc>
              <a:spcBef>
                <a:spcPts val="0"/>
              </a:spcBef>
            </a:pPr>
            <a:r>
              <a:rPr lang="en-US" sz="1600">
                <a:ea typeface="Calibri" panose="020F0502020204030204" pitchFamily="34" charset="0"/>
                <a:cs typeface="Calibri" panose="020F0502020204030204" pitchFamily="34" charset="0"/>
              </a:rPr>
              <a:t>Construction not yet commenced</a:t>
            </a:r>
          </a:p>
        </p:txBody>
      </p:sp>
    </p:spTree>
    <p:extLst>
      <p:ext uri="{BB962C8B-B14F-4D97-AF65-F5344CB8AC3E}">
        <p14:creationId xmlns:p14="http://schemas.microsoft.com/office/powerpoint/2010/main" val="54114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0" y="1338829"/>
            <a:ext cx="5961307" cy="3375747"/>
          </a:xfrm>
        </p:spPr>
        <p:txBody>
          <a:bodyPr lIns="91440" tIns="0" rIns="91440" bIns="91440"/>
          <a:lstStyle/>
          <a:p>
            <a:pPr marL="0" indent="0">
              <a:lnSpc>
                <a:spcPct val="100000"/>
              </a:lnSpc>
              <a:spcBef>
                <a:spcPts val="0"/>
              </a:spcBef>
              <a:spcAft>
                <a:spcPts val="600"/>
              </a:spcAft>
              <a:buNone/>
            </a:pPr>
            <a:r>
              <a:rPr lang="en-US" sz="2000" b="1">
                <a:ea typeface="Calibri" panose="020F0502020204030204" pitchFamily="34" charset="0"/>
                <a:cs typeface="Calibri" panose="020F0502020204030204" pitchFamily="34" charset="0"/>
              </a:rPr>
              <a:t>Notifying the Program Administrator</a:t>
            </a:r>
          </a:p>
          <a:p>
            <a:pPr marL="0" indent="0">
              <a:lnSpc>
                <a:spcPct val="100000"/>
              </a:lnSpc>
              <a:spcBef>
                <a:spcPts val="0"/>
              </a:spcBef>
              <a:spcAft>
                <a:spcPts val="600"/>
              </a:spcAft>
              <a:buNone/>
            </a:pPr>
            <a:r>
              <a:rPr lang="en-US" sz="2000">
                <a:ea typeface="Calibri" panose="020F0502020204030204" pitchFamily="34" charset="0"/>
                <a:cs typeface="Calibri" panose="020F0502020204030204" pitchFamily="34" charset="0"/>
              </a:rPr>
              <a:t>When a project has been assigned to a TBD Recipient, the AV must:</a:t>
            </a:r>
          </a:p>
          <a:p>
            <a:pPr>
              <a:lnSpc>
                <a:spcPct val="100000"/>
              </a:lnSpc>
              <a:spcBef>
                <a:spcPts val="0"/>
              </a:spcBef>
              <a:spcAft>
                <a:spcPts val="600"/>
              </a:spcAft>
            </a:pPr>
            <a:r>
              <a:rPr lang="en-US" sz="2000">
                <a:highlight>
                  <a:srgbClr val="B3B7F0"/>
                </a:highlight>
                <a:ea typeface="Calibri" panose="020F0502020204030204" pitchFamily="34" charset="0"/>
                <a:cs typeface="Calibri" panose="020F0502020204030204" pitchFamily="34" charset="0"/>
              </a:rPr>
              <a:t>Submit the bulk upload template</a:t>
            </a:r>
            <a:endParaRPr lang="en-US" sz="2000">
              <a:ea typeface="Calibri" panose="020F0502020204030204" pitchFamily="34" charset="0"/>
              <a:cs typeface="Calibri" panose="020F0502020204030204" pitchFamily="34" charset="0"/>
            </a:endParaRPr>
          </a:p>
          <a:p>
            <a:pPr lvl="1">
              <a:lnSpc>
                <a:spcPct val="100000"/>
              </a:lnSpc>
              <a:spcBef>
                <a:spcPts val="0"/>
              </a:spcBef>
              <a:spcAft>
                <a:spcPts val="600"/>
              </a:spcAft>
            </a:pPr>
            <a:r>
              <a:rPr lang="en-US" sz="2000">
                <a:ea typeface="Calibri" panose="020F0502020204030204" pitchFamily="34" charset="0"/>
                <a:cs typeface="Calibri" panose="020F0502020204030204" pitchFamily="34" charset="0"/>
              </a:rPr>
              <a:t>mark the TBD Disclosure status as ‘assigned’ </a:t>
            </a:r>
          </a:p>
          <a:p>
            <a:pPr lvl="1">
              <a:lnSpc>
                <a:spcPct val="100000"/>
              </a:lnSpc>
              <a:spcBef>
                <a:spcPts val="0"/>
              </a:spcBef>
              <a:spcAft>
                <a:spcPts val="600"/>
              </a:spcAft>
            </a:pPr>
            <a:r>
              <a:rPr lang="en-US" sz="2000">
                <a:ea typeface="Calibri" panose="020F0502020204030204" pitchFamily="34" charset="0"/>
                <a:cs typeface="Calibri" panose="020F0502020204030204" pitchFamily="34" charset="0"/>
              </a:rPr>
              <a:t>provide the assignment date</a:t>
            </a:r>
          </a:p>
          <a:p>
            <a:pPr lvl="1">
              <a:lnSpc>
                <a:spcPct val="100000"/>
              </a:lnSpc>
              <a:spcBef>
                <a:spcPts val="0"/>
              </a:spcBef>
              <a:spcAft>
                <a:spcPts val="600"/>
              </a:spcAft>
            </a:pPr>
            <a:r>
              <a:rPr lang="en-US" sz="2000">
                <a:ea typeface="Calibri" panose="020F0502020204030204" pitchFamily="34" charset="0"/>
                <a:cs typeface="Calibri" panose="020F0502020204030204" pitchFamily="34" charset="0"/>
              </a:rPr>
              <a:t>Provide the project ID</a:t>
            </a:r>
          </a:p>
          <a:p>
            <a:pPr lvl="1">
              <a:lnSpc>
                <a:spcPct val="100000"/>
              </a:lnSpc>
              <a:spcBef>
                <a:spcPts val="0"/>
              </a:spcBef>
              <a:spcAft>
                <a:spcPts val="600"/>
              </a:spcAft>
            </a:pPr>
            <a:r>
              <a:rPr lang="en-US" sz="2000">
                <a:ea typeface="Calibri" panose="020F0502020204030204" pitchFamily="34" charset="0"/>
                <a:cs typeface="Calibri" panose="020F0502020204030204" pitchFamily="34" charset="0"/>
              </a:rPr>
              <a:t>Provide the project</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Bulk Upload Template – Project Assignment</a:t>
            </a:r>
          </a:p>
        </p:txBody>
      </p:sp>
      <p:cxnSp>
        <p:nvCxnSpPr>
          <p:cNvPr id="5" name="Straight Connector 4">
            <a:extLst>
              <a:ext uri="{FF2B5EF4-FFF2-40B4-BE49-F238E27FC236}">
                <a16:creationId xmlns:a16="http://schemas.microsoft.com/office/drawing/2014/main" id="{166C53D3-A53E-13A8-6CEE-AA28637087DE}"/>
              </a:ext>
            </a:extLst>
          </p:cNvPr>
          <p:cNvCxnSpPr>
            <a:cxnSpLocks/>
          </p:cNvCxnSpPr>
          <p:nvPr/>
        </p:nvCxnSpPr>
        <p:spPr>
          <a:xfrm>
            <a:off x="12374779" y="1670519"/>
            <a:ext cx="0" cy="4027027"/>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0B9CA1-C7BE-0C2E-6B5F-4AC608FCAC8E}"/>
              </a:ext>
            </a:extLst>
          </p:cNvPr>
          <p:cNvPicPr>
            <a:picLocks noChangeAspect="1"/>
          </p:cNvPicPr>
          <p:nvPr/>
        </p:nvPicPr>
        <p:blipFill>
          <a:blip r:embed="rId2"/>
          <a:stretch>
            <a:fillRect/>
          </a:stretch>
        </p:blipFill>
        <p:spPr>
          <a:xfrm>
            <a:off x="5961307" y="1989003"/>
            <a:ext cx="5928251" cy="1944397"/>
          </a:xfrm>
          <a:prstGeom prst="rect">
            <a:avLst/>
          </a:prstGeom>
          <a:effectLst>
            <a:outerShdw blurRad="50800" dist="38100" dir="2700000" algn="tl" rotWithShape="0">
              <a:prstClr val="black">
                <a:alpha val="40000"/>
              </a:prstClr>
            </a:outerShdw>
          </a:effectLst>
        </p:spPr>
      </p:pic>
      <p:sp>
        <p:nvSpPr>
          <p:cNvPr id="7" name="Content Placeholder 1">
            <a:extLst>
              <a:ext uri="{FF2B5EF4-FFF2-40B4-BE49-F238E27FC236}">
                <a16:creationId xmlns:a16="http://schemas.microsoft.com/office/drawing/2014/main" id="{FC4F8FB5-0400-13B5-CB64-96A11A65137F}"/>
              </a:ext>
            </a:extLst>
          </p:cNvPr>
          <p:cNvSpPr txBox="1">
            <a:spLocks/>
          </p:cNvSpPr>
          <p:nvPr/>
        </p:nvSpPr>
        <p:spPr>
          <a:xfrm>
            <a:off x="-3048" y="4583575"/>
            <a:ext cx="12192000" cy="2143134"/>
          </a:xfrm>
          <a:prstGeom prst="rect">
            <a:avLst/>
          </a:prstGeom>
        </p:spPr>
        <p:txBody>
          <a:bodyPr vert="horz" lIns="91440" tIns="0" rIns="9144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600"/>
              </a:spcAft>
            </a:pPr>
            <a:r>
              <a:rPr lang="en-US" sz="2000">
                <a:ea typeface="Calibri" panose="020F0502020204030204" pitchFamily="34" charset="0"/>
                <a:cs typeface="Calibri" panose="020F0502020204030204" pitchFamily="34" charset="0"/>
              </a:rPr>
              <a:t>If required, </a:t>
            </a:r>
            <a:r>
              <a:rPr lang="en-US" sz="2000">
                <a:highlight>
                  <a:srgbClr val="B3B7F0"/>
                </a:highlight>
                <a:ea typeface="Calibri" panose="020F0502020204030204" pitchFamily="34" charset="0"/>
                <a:cs typeface="Calibri" panose="020F0502020204030204" pitchFamily="34" charset="0"/>
              </a:rPr>
              <a:t>submit a new Disclosure Form </a:t>
            </a:r>
            <a:r>
              <a:rPr lang="en-US" sz="2000">
                <a:ea typeface="Calibri" panose="020F0502020204030204" pitchFamily="34" charset="0"/>
                <a:cs typeface="Calibri" panose="020F0502020204030204" pitchFamily="34" charset="0"/>
              </a:rPr>
              <a:t>(reference standards rules in the Illinois Shines Manual for guidance).</a:t>
            </a:r>
          </a:p>
          <a:p>
            <a:pPr>
              <a:lnSpc>
                <a:spcPct val="100000"/>
              </a:lnSpc>
              <a:spcBef>
                <a:spcPts val="0"/>
              </a:spcBef>
              <a:spcAft>
                <a:spcPts val="600"/>
              </a:spcAft>
            </a:pPr>
            <a:r>
              <a:rPr lang="en-US" sz="2000">
                <a:highlight>
                  <a:srgbClr val="B3B7F0"/>
                </a:highlight>
                <a:ea typeface="Calibri" panose="020F0502020204030204" pitchFamily="34" charset="0"/>
                <a:cs typeface="Calibri" panose="020F0502020204030204" pitchFamily="34" charset="0"/>
              </a:rPr>
              <a:t>Submit Recipient notifications </a:t>
            </a:r>
            <a:r>
              <a:rPr lang="en-US" sz="2000">
                <a:ea typeface="Calibri" panose="020F0502020204030204" pitchFamily="34" charset="0"/>
                <a:cs typeface="Calibri" panose="020F0502020204030204" pitchFamily="34" charset="0"/>
              </a:rPr>
              <a:t>to the Program Administrator via email address: </a:t>
            </a:r>
            <a:r>
              <a:rPr lang="en-US" sz="2000">
                <a:ea typeface="Calibri" panose="020F0502020204030204" pitchFamily="34" charset="0"/>
                <a:cs typeface="Calibri" panose="020F0502020204030204" pitchFamily="34" charset="0"/>
                <a:hlinkClick r:id="rId3"/>
              </a:rPr>
              <a:t>TBDNotifications@illinoissfa.com</a:t>
            </a:r>
            <a:r>
              <a:rPr lang="en-US" sz="2000">
                <a:ea typeface="Calibri" panose="020F0502020204030204" pitchFamily="34" charset="0"/>
                <a:cs typeface="Calibri" panose="020F0502020204030204" pitchFamily="34" charset="0"/>
              </a:rPr>
              <a:t> for monitoring compliance in accordance with the CP Handbook.</a:t>
            </a:r>
          </a:p>
          <a:p>
            <a:pPr>
              <a:lnSpc>
                <a:spcPct val="100000"/>
              </a:lnSpc>
              <a:spcBef>
                <a:spcPts val="0"/>
              </a:spcBef>
              <a:spcAft>
                <a:spcPts val="600"/>
              </a:spcAft>
            </a:pPr>
            <a:endParaRPr lang="en-US" sz="200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6024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AD4C8B8-FB6A-46D1-8558-9D814DD4E2A8}"/>
              </a:ext>
            </a:extLst>
          </p:cNvPr>
          <p:cNvSpPr>
            <a:spLocks noGrp="1"/>
          </p:cNvSpPr>
          <p:nvPr>
            <p:ph idx="1"/>
          </p:nvPr>
        </p:nvSpPr>
        <p:spPr>
          <a:xfrm>
            <a:off x="6095999" y="0"/>
            <a:ext cx="6467475" cy="6858000"/>
          </a:xfrm>
        </p:spPr>
        <p:txBody>
          <a:bodyPr tIns="457200"/>
          <a:lstStyle/>
          <a:p>
            <a:pPr marL="0" indent="0" rtl="0" fontAlgn="ctr">
              <a:spcBef>
                <a:spcPts val="0"/>
              </a:spcBef>
              <a:spcAft>
                <a:spcPts val="0"/>
              </a:spcAft>
              <a:buNone/>
            </a:pPr>
            <a:r>
              <a:rPr lang="en-US" sz="1800" b="1"/>
              <a:t>WHAT and WHY:</a:t>
            </a:r>
          </a:p>
          <a:p>
            <a:pPr fontAlgn="ctr">
              <a:spcBef>
                <a:spcPts val="0"/>
              </a:spcBef>
            </a:pPr>
            <a:r>
              <a:rPr lang="en-US" sz="1800">
                <a:effectLst/>
                <a:latin typeface="Calibri" panose="020F0502020204030204" pitchFamily="34" charset="0"/>
              </a:rPr>
              <a:t>TBD Description and Process Overview</a:t>
            </a:r>
          </a:p>
          <a:p>
            <a:pPr fontAlgn="ctr">
              <a:spcBef>
                <a:spcPts val="0"/>
              </a:spcBef>
            </a:pPr>
            <a:r>
              <a:rPr lang="en-US" sz="1800">
                <a:effectLst/>
                <a:latin typeface="Calibri" panose="020F0502020204030204" pitchFamily="34" charset="0"/>
              </a:rPr>
              <a:t>Overall AV Role &amp; Responsibility</a:t>
            </a:r>
          </a:p>
          <a:p>
            <a:pPr marL="0" indent="0" fontAlgn="ctr">
              <a:spcBef>
                <a:spcPts val="0"/>
              </a:spcBef>
              <a:buNone/>
            </a:pPr>
            <a:r>
              <a:rPr lang="en-US" sz="1800" b="1">
                <a:effectLst/>
                <a:latin typeface="Calibri" panose="020F0502020204030204" pitchFamily="34" charset="0"/>
              </a:rPr>
              <a:t>WHEN: </a:t>
            </a:r>
          </a:p>
          <a:p>
            <a:pPr marL="457200" indent="-342900" fontAlgn="ctr">
              <a:spcBef>
                <a:spcPts val="0"/>
              </a:spcBef>
            </a:pPr>
            <a:r>
              <a:rPr lang="en-US" sz="1800"/>
              <a:t>New CS Bulk Upload Templates and Notification Capability Go Live – November 8</a:t>
            </a:r>
            <a:r>
              <a:rPr lang="en-US" sz="1800">
                <a:effectLst/>
                <a:latin typeface="Calibri" panose="020F0502020204030204" pitchFamily="34" charset="0"/>
              </a:rPr>
              <a:t>,2024</a:t>
            </a:r>
          </a:p>
          <a:p>
            <a:pPr marL="0" indent="0" rtl="0" fontAlgn="ctr">
              <a:spcBef>
                <a:spcPts val="0"/>
              </a:spcBef>
              <a:spcAft>
                <a:spcPts val="0"/>
              </a:spcAft>
              <a:buNone/>
            </a:pPr>
            <a:r>
              <a:rPr lang="en-US" sz="1800" b="1">
                <a:effectLst/>
                <a:latin typeface="Calibri" panose="020F0502020204030204" pitchFamily="34" charset="0"/>
              </a:rPr>
              <a:t>WHERE and HOW:</a:t>
            </a:r>
          </a:p>
          <a:p>
            <a:pPr rtl="0" fontAlgn="ctr">
              <a:spcBef>
                <a:spcPts val="0"/>
              </a:spcBef>
              <a:spcAft>
                <a:spcPts val="0"/>
              </a:spcAft>
              <a:buFont typeface="Arial" panose="020B0604020202020204" pitchFamily="34" charset="0"/>
              <a:buChar char="•"/>
            </a:pPr>
            <a:r>
              <a:rPr lang="en-US" sz="1800"/>
              <a:t>What do I need to get started</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Location of the </a:t>
            </a:r>
            <a:r>
              <a:rPr lang="en-US" sz="1800"/>
              <a:t>Revised </a:t>
            </a:r>
            <a:r>
              <a:rPr lang="en-US" sz="1800">
                <a:effectLst/>
                <a:latin typeface="Calibri" panose="020F0502020204030204" pitchFamily="34" charset="0"/>
              </a:rPr>
              <a:t>CS </a:t>
            </a:r>
            <a:r>
              <a:rPr lang="en-US" sz="1800"/>
              <a:t>U</a:t>
            </a:r>
            <a:r>
              <a:rPr lang="en-US" sz="1800">
                <a:effectLst/>
                <a:latin typeface="Calibri" panose="020F0502020204030204" pitchFamily="34" charset="0"/>
              </a:rPr>
              <a:t>pload </a:t>
            </a:r>
            <a:r>
              <a:rPr lang="en-US" sz="1800"/>
              <a:t>T</a:t>
            </a:r>
            <a:r>
              <a:rPr lang="en-US" sz="1800">
                <a:effectLst/>
                <a:latin typeface="Calibri" panose="020F0502020204030204" pitchFamily="34" charset="0"/>
              </a:rPr>
              <a:t>emplates</a:t>
            </a: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How to Complete and Submit the Upload Templates</a:t>
            </a: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How to Manage TBD Notifications</a:t>
            </a:r>
          </a:p>
          <a:p>
            <a:pPr rtl="0" fontAlgn="ctr">
              <a:spcBef>
                <a:spcPts val="0"/>
              </a:spcBef>
              <a:spcAft>
                <a:spcPts val="0"/>
              </a:spcAft>
              <a:buFont typeface="Arial" panose="020B0604020202020204" pitchFamily="34" charset="0"/>
              <a:buChar char="•"/>
            </a:pPr>
            <a:r>
              <a:rPr lang="en-US" sz="1800"/>
              <a:t>Update Statuses in</a:t>
            </a:r>
            <a:r>
              <a:rPr lang="en-US" sz="1800">
                <a:effectLst/>
                <a:latin typeface="Calibri" panose="020F0502020204030204" pitchFamily="34" charset="0"/>
              </a:rPr>
              <a:t> the new CS Bulk Upload Template</a:t>
            </a:r>
          </a:p>
          <a:p>
            <a:pPr marL="742950" lvl="1" indent="-285750" rtl="0" fontAlgn="ctr">
              <a:spcBef>
                <a:spcPts val="0"/>
              </a:spcBef>
              <a:spcAft>
                <a:spcPts val="0"/>
              </a:spcAft>
              <a:buFont typeface="Wingdings" panose="05000000000000000000" pitchFamily="2" charset="2"/>
              <a:buChar char="ü"/>
            </a:pPr>
            <a:r>
              <a:rPr lang="en-US" sz="1800">
                <a:effectLst/>
                <a:latin typeface="Calibri" panose="020F0502020204030204" pitchFamily="34" charset="0"/>
              </a:rPr>
              <a:t>TBD Cancellations</a:t>
            </a:r>
          </a:p>
          <a:p>
            <a:pPr marL="742950" lvl="1" indent="-285750" rtl="0" fontAlgn="ctr">
              <a:spcBef>
                <a:spcPts val="0"/>
              </a:spcBef>
              <a:spcAft>
                <a:spcPts val="0"/>
              </a:spcAft>
              <a:buFont typeface="Wingdings" panose="05000000000000000000" pitchFamily="2" charset="2"/>
              <a:buChar char="ü"/>
            </a:pPr>
            <a:r>
              <a:rPr lang="en-US" sz="1800">
                <a:effectLst/>
                <a:latin typeface="Calibri" panose="020F0502020204030204" pitchFamily="34" charset="0"/>
              </a:rPr>
              <a:t>TBD Extension</a:t>
            </a:r>
          </a:p>
          <a:p>
            <a:pPr marL="742950" lvl="1" indent="-285750" rtl="0" fontAlgn="ctr">
              <a:spcBef>
                <a:spcPts val="0"/>
              </a:spcBef>
              <a:spcAft>
                <a:spcPts val="0"/>
              </a:spcAft>
              <a:buFont typeface="Wingdings" panose="05000000000000000000" pitchFamily="2" charset="2"/>
              <a:buChar char="ü"/>
            </a:pPr>
            <a:r>
              <a:rPr lang="en-US" sz="1800">
                <a:effectLst/>
                <a:latin typeface="Calibri" panose="020F0502020204030204" pitchFamily="34" charset="0"/>
              </a:rPr>
              <a:t>Project Assignment</a:t>
            </a:r>
          </a:p>
          <a:p>
            <a:pPr marL="400050" indent="-285750" fontAlgn="ctr">
              <a:spcBef>
                <a:spcPts val="0"/>
              </a:spcBef>
            </a:pPr>
            <a:r>
              <a:rPr lang="en-US" sz="1800"/>
              <a:t>Additional Support: Bulk Upload Video</a:t>
            </a:r>
          </a:p>
          <a:p>
            <a:pPr marL="400050" indent="-285750" fontAlgn="ctr">
              <a:spcBef>
                <a:spcPts val="0"/>
              </a:spcBef>
            </a:pPr>
            <a:r>
              <a:rPr lang="en-US" sz="1800"/>
              <a:t>FAQs</a:t>
            </a:r>
            <a:endParaRPr lang="en-US" sz="1800">
              <a:effectLst/>
              <a:latin typeface="Calibri" panose="020F0502020204030204" pitchFamily="34" charset="0"/>
            </a:endParaRPr>
          </a:p>
        </p:txBody>
      </p:sp>
      <p:sp>
        <p:nvSpPr>
          <p:cNvPr id="3" name="Title 2">
            <a:extLst>
              <a:ext uri="{FF2B5EF4-FFF2-40B4-BE49-F238E27FC236}">
                <a16:creationId xmlns:a16="http://schemas.microsoft.com/office/drawing/2014/main" id="{939A5ECA-D584-CF46-9BE9-1F4B26F0D609}"/>
              </a:ext>
            </a:extLst>
          </p:cNvPr>
          <p:cNvSpPr>
            <a:spLocks noGrp="1"/>
          </p:cNvSpPr>
          <p:nvPr>
            <p:ph type="ctrTitle"/>
          </p:nvPr>
        </p:nvSpPr>
        <p:spPr>
          <a:xfrm>
            <a:off x="0" y="1"/>
            <a:ext cx="6096000" cy="2314801"/>
          </a:xfrm>
        </p:spPr>
        <p:txBody>
          <a:bodyPr/>
          <a:lstStyle/>
          <a:p>
            <a:r>
              <a:rPr lang="en-US"/>
              <a:t>Table of Contents</a:t>
            </a:r>
          </a:p>
        </p:txBody>
      </p:sp>
    </p:spTree>
    <p:extLst>
      <p:ext uri="{BB962C8B-B14F-4D97-AF65-F5344CB8AC3E}">
        <p14:creationId xmlns:p14="http://schemas.microsoft.com/office/powerpoint/2010/main" val="85689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D29B-2FCC-2930-EE98-059D72D9B2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32F729-7CCC-B288-B1C9-DAB6754588E9}"/>
              </a:ext>
            </a:extLst>
          </p:cNvPr>
          <p:cNvSpPr>
            <a:spLocks noGrp="1"/>
          </p:cNvSpPr>
          <p:nvPr>
            <p:ph type="title"/>
          </p:nvPr>
        </p:nvSpPr>
        <p:spPr>
          <a:xfrm>
            <a:off x="0" y="0"/>
            <a:ext cx="12188952" cy="1338828"/>
          </a:xfrm>
        </p:spPr>
        <p:txBody>
          <a:bodyPr wrap="square" anchor="t">
            <a:normAutofit/>
          </a:bodyPr>
          <a:lstStyle/>
          <a:p>
            <a:r>
              <a:rPr lang="en-US"/>
              <a:t>Additional Support: Bulk Upload Video</a:t>
            </a:r>
          </a:p>
        </p:txBody>
      </p:sp>
      <p:pic>
        <p:nvPicPr>
          <p:cNvPr id="2" name="TBD and Standard Bulk Upload-20241101_135314-Meeting Recording">
            <a:hlinkClick r:id="" action="ppaction://media"/>
            <a:extLst>
              <a:ext uri="{FF2B5EF4-FFF2-40B4-BE49-F238E27FC236}">
                <a16:creationId xmlns:a16="http://schemas.microsoft.com/office/drawing/2014/main" id="{43ADD4E2-2B34-9410-45D1-9E573F47AE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5944" y="1338828"/>
            <a:ext cx="7857064" cy="4419599"/>
          </a:xfrm>
          <a:prstGeom prst="rect">
            <a:avLst/>
          </a:prstGeom>
        </p:spPr>
      </p:pic>
    </p:spTree>
    <p:extLst>
      <p:ext uri="{BB962C8B-B14F-4D97-AF65-F5344CB8AC3E}">
        <p14:creationId xmlns:p14="http://schemas.microsoft.com/office/powerpoint/2010/main" val="11615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2076920" y="1827925"/>
            <a:ext cx="8089635" cy="1940032"/>
          </a:xfrm>
        </p:spPr>
        <p:txBody>
          <a:bodyPr lIns="91440" tIns="91440" rIns="91440" bIns="91440"/>
          <a:lstStyle/>
          <a:p>
            <a:pPr marL="0" indent="0">
              <a:lnSpc>
                <a:spcPct val="100000"/>
              </a:lnSpc>
              <a:spcAft>
                <a:spcPts val="600"/>
              </a:spcAft>
              <a:buNone/>
            </a:pPr>
            <a:r>
              <a:rPr lang="en-US" sz="2000"/>
              <a:t>1. Who should I reach out to with questions?</a:t>
            </a:r>
          </a:p>
          <a:p>
            <a:pPr lvl="1">
              <a:lnSpc>
                <a:spcPct val="100000"/>
              </a:lnSpc>
              <a:spcAft>
                <a:spcPts val="600"/>
              </a:spcAft>
            </a:pPr>
            <a:r>
              <a:rPr lang="en-US" sz="2000"/>
              <a:t>Your AV Manager:</a:t>
            </a:r>
          </a:p>
          <a:p>
            <a:pPr marL="685800" lvl="2" indent="0">
              <a:lnSpc>
                <a:spcPct val="100000"/>
              </a:lnSpc>
              <a:spcAft>
                <a:spcPts val="600"/>
              </a:spcAft>
              <a:buNone/>
            </a:pPr>
            <a:r>
              <a:rPr lang="en-US" sz="2000"/>
              <a:t>Timothy Crowder, </a:t>
            </a:r>
            <a:r>
              <a:rPr lang="en-US" sz="2000">
                <a:hlinkClick r:id="rId2"/>
              </a:rPr>
              <a:t>Timothy.Crowder@elevatenp.org</a:t>
            </a:r>
            <a:r>
              <a:rPr lang="en-US" sz="2000"/>
              <a:t> </a:t>
            </a:r>
          </a:p>
          <a:p>
            <a:pPr marL="685800" lvl="2" indent="0">
              <a:lnSpc>
                <a:spcPct val="100000"/>
              </a:lnSpc>
              <a:spcAft>
                <a:spcPts val="600"/>
              </a:spcAft>
              <a:buNone/>
            </a:pPr>
            <a:r>
              <a:rPr lang="en-US" sz="2000"/>
              <a:t>Marty Black, </a:t>
            </a:r>
            <a:r>
              <a:rPr lang="en-US" sz="2000">
                <a:hlinkClick r:id="rId3"/>
              </a:rPr>
              <a:t>Marty.Black@elevatenp.org</a:t>
            </a:r>
            <a:r>
              <a:rPr lang="en-US" sz="2000"/>
              <a:t>  </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FAQs</a:t>
            </a:r>
          </a:p>
        </p:txBody>
      </p:sp>
      <p:grpSp>
        <p:nvGrpSpPr>
          <p:cNvPr id="9" name="Group 8">
            <a:extLst>
              <a:ext uri="{FF2B5EF4-FFF2-40B4-BE49-F238E27FC236}">
                <a16:creationId xmlns:a16="http://schemas.microsoft.com/office/drawing/2014/main" id="{C8E85A2B-A82D-57B4-E0D9-4233C69720BD}"/>
              </a:ext>
            </a:extLst>
          </p:cNvPr>
          <p:cNvGrpSpPr/>
          <p:nvPr/>
        </p:nvGrpSpPr>
        <p:grpSpPr>
          <a:xfrm>
            <a:off x="895156" y="2253143"/>
            <a:ext cx="1092643" cy="1021767"/>
            <a:chOff x="6872647" y="1492833"/>
            <a:chExt cx="1092643" cy="1021767"/>
          </a:xfrm>
        </p:grpSpPr>
        <p:sp>
          <p:nvSpPr>
            <p:cNvPr id="7" name="Oval 6">
              <a:extLst>
                <a:ext uri="{FF2B5EF4-FFF2-40B4-BE49-F238E27FC236}">
                  <a16:creationId xmlns:a16="http://schemas.microsoft.com/office/drawing/2014/main" id="{0963BD37-A54E-8766-FE12-D217C468EFC8}"/>
                </a:ext>
              </a:extLst>
            </p:cNvPr>
            <p:cNvSpPr/>
            <p:nvPr/>
          </p:nvSpPr>
          <p:spPr>
            <a:xfrm>
              <a:off x="6872647" y="1492833"/>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Question Mark outline">
              <a:extLst>
                <a:ext uri="{FF2B5EF4-FFF2-40B4-BE49-F238E27FC236}">
                  <a16:creationId xmlns:a16="http://schemas.microsoft.com/office/drawing/2014/main" id="{9EE31242-56EF-7D96-6AFE-88596CBAD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1768" y="1546516"/>
              <a:ext cx="914400" cy="914400"/>
            </a:xfrm>
            <a:prstGeom prst="rect">
              <a:avLst/>
            </a:prstGeom>
          </p:spPr>
        </p:pic>
      </p:grpSp>
      <p:grpSp>
        <p:nvGrpSpPr>
          <p:cNvPr id="15" name="Group 14">
            <a:extLst>
              <a:ext uri="{FF2B5EF4-FFF2-40B4-BE49-F238E27FC236}">
                <a16:creationId xmlns:a16="http://schemas.microsoft.com/office/drawing/2014/main" id="{0BD6CE93-5CE0-AF83-D604-042F8580DF33}"/>
              </a:ext>
            </a:extLst>
          </p:cNvPr>
          <p:cNvGrpSpPr/>
          <p:nvPr/>
        </p:nvGrpSpPr>
        <p:grpSpPr>
          <a:xfrm>
            <a:off x="895155" y="4139491"/>
            <a:ext cx="1092643" cy="1021767"/>
            <a:chOff x="789591" y="3769243"/>
            <a:chExt cx="1092643" cy="1021767"/>
          </a:xfrm>
        </p:grpSpPr>
        <p:sp>
          <p:nvSpPr>
            <p:cNvPr id="13" name="Oval 12">
              <a:extLst>
                <a:ext uri="{FF2B5EF4-FFF2-40B4-BE49-F238E27FC236}">
                  <a16:creationId xmlns:a16="http://schemas.microsoft.com/office/drawing/2014/main" id="{F2514D4D-6C01-EC3E-F1EB-B5E7E91BE2DC}"/>
                </a:ext>
              </a:extLst>
            </p:cNvPr>
            <p:cNvSpPr/>
            <p:nvPr/>
          </p:nvSpPr>
          <p:spPr>
            <a:xfrm>
              <a:off x="789591" y="3769243"/>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aily calendar outline">
              <a:extLst>
                <a:ext uri="{FF2B5EF4-FFF2-40B4-BE49-F238E27FC236}">
                  <a16:creationId xmlns:a16="http://schemas.microsoft.com/office/drawing/2014/main" id="{08E4637F-7767-CC95-8361-5E9B0FBDDF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8712" y="3822926"/>
              <a:ext cx="914400" cy="914400"/>
            </a:xfrm>
            <a:prstGeom prst="rect">
              <a:avLst/>
            </a:prstGeom>
          </p:spPr>
        </p:pic>
      </p:grpSp>
      <p:sp>
        <p:nvSpPr>
          <p:cNvPr id="16" name="Content Placeholder 1">
            <a:extLst>
              <a:ext uri="{FF2B5EF4-FFF2-40B4-BE49-F238E27FC236}">
                <a16:creationId xmlns:a16="http://schemas.microsoft.com/office/drawing/2014/main" id="{C0BDE71E-AB0D-AE2F-00C2-DE322B4C0A6B}"/>
              </a:ext>
            </a:extLst>
          </p:cNvPr>
          <p:cNvSpPr txBox="1">
            <a:spLocks/>
          </p:cNvSpPr>
          <p:nvPr/>
        </p:nvSpPr>
        <p:spPr>
          <a:xfrm>
            <a:off x="2076919" y="3870603"/>
            <a:ext cx="9667405" cy="2028709"/>
          </a:xfrm>
          <a:prstGeom prst="rect">
            <a:avLst/>
          </a:prstGeom>
        </p:spPr>
        <p:txBody>
          <a:bodyPr vert="horz" lIns="91440" tIns="91440" rIns="9144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600"/>
              </a:spcAft>
              <a:buFont typeface="Arial" panose="020B0604020202020204" pitchFamily="34" charset="0"/>
              <a:buNone/>
            </a:pPr>
            <a:r>
              <a:rPr lang="en-US" sz="2000"/>
              <a:t>2. When is this going to be available?</a:t>
            </a:r>
          </a:p>
          <a:p>
            <a:pPr lvl="1">
              <a:lnSpc>
                <a:spcPct val="100000"/>
              </a:lnSpc>
              <a:spcAft>
                <a:spcPts val="600"/>
              </a:spcAft>
            </a:pPr>
            <a:r>
              <a:rPr lang="en-US" sz="2000"/>
              <a:t>October 4, 2024 – CS Bulk Upload and Recipient Verification Templates</a:t>
            </a:r>
          </a:p>
          <a:p>
            <a:pPr lvl="1">
              <a:lnSpc>
                <a:spcPct val="100000"/>
              </a:lnSpc>
              <a:spcAft>
                <a:spcPts val="600"/>
              </a:spcAft>
            </a:pPr>
            <a:r>
              <a:rPr lang="en-US" sz="2000"/>
              <a:t>November 8, 2024 – New CS Bulk Upload Template</a:t>
            </a:r>
          </a:p>
          <a:p>
            <a:pPr lvl="1">
              <a:lnSpc>
                <a:spcPct val="100000"/>
              </a:lnSpc>
              <a:spcAft>
                <a:spcPts val="600"/>
              </a:spcAft>
            </a:pPr>
            <a:r>
              <a:rPr lang="en-US" sz="2000"/>
              <a:t>November 8, 2024 – Automated notification option</a:t>
            </a:r>
          </a:p>
          <a:p>
            <a:pPr lvl="1">
              <a:lnSpc>
                <a:spcPct val="100000"/>
              </a:lnSpc>
              <a:spcAft>
                <a:spcPts val="600"/>
              </a:spcAft>
            </a:pPr>
            <a:r>
              <a:rPr lang="en-US" sz="2000"/>
              <a:t>Coming in January – TBD Disclosure Extension process</a:t>
            </a:r>
          </a:p>
        </p:txBody>
      </p:sp>
      <p:cxnSp>
        <p:nvCxnSpPr>
          <p:cNvPr id="3" name="Straight Connector 2">
            <a:extLst>
              <a:ext uri="{FF2B5EF4-FFF2-40B4-BE49-F238E27FC236}">
                <a16:creationId xmlns:a16="http://schemas.microsoft.com/office/drawing/2014/main" id="{F18DFE7A-D610-DABE-610C-7A316023542F}"/>
              </a:ext>
            </a:extLst>
          </p:cNvPr>
          <p:cNvCxnSpPr>
            <a:cxnSpLocks/>
          </p:cNvCxnSpPr>
          <p:nvPr/>
        </p:nvCxnSpPr>
        <p:spPr>
          <a:xfrm flipH="1">
            <a:off x="1179871" y="3767957"/>
            <a:ext cx="8935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064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FC7E8E-A357-4DA4-BBC6-5240860DCBA2}"/>
              </a:ext>
            </a:extLst>
          </p:cNvPr>
          <p:cNvSpPr>
            <a:spLocks noGrp="1"/>
          </p:cNvSpPr>
          <p:nvPr>
            <p:ph type="ctrTitle"/>
          </p:nvPr>
        </p:nvSpPr>
        <p:spPr/>
        <p:txBody>
          <a:bodyPr/>
          <a:lstStyle/>
          <a:p>
            <a:r>
              <a:rPr lang="en-US"/>
              <a:t>Thank you!</a:t>
            </a:r>
          </a:p>
        </p:txBody>
      </p:sp>
      <p:sp>
        <p:nvSpPr>
          <p:cNvPr id="11" name="Slide Number Placeholder 5">
            <a:extLst>
              <a:ext uri="{FF2B5EF4-FFF2-40B4-BE49-F238E27FC236}">
                <a16:creationId xmlns:a16="http://schemas.microsoft.com/office/drawing/2014/main" id="{E924801C-725C-4B83-BCBC-3334FDD34CC0}"/>
              </a:ext>
            </a:extLst>
          </p:cNvPr>
          <p:cNvSpPr>
            <a:spLocks noGrp="1"/>
          </p:cNvSpPr>
          <p:nvPr>
            <p:ph type="sldNum" sz="quarter" idx="4"/>
          </p:nvPr>
        </p:nvSpPr>
        <p:spPr>
          <a:prstGeom prst="rect">
            <a:avLst/>
          </a:prstGeom>
        </p:spPr>
        <p:txBody>
          <a:bodyPr lIns="0" tIns="0" rIns="548640" bIns="0" anchor="t" anchorCtr="0"/>
          <a:lstStyle>
            <a:lvl1pPr algn="r">
              <a:defRPr sz="750" b="0" i="0">
                <a:solidFill>
                  <a:schemeClr val="bg1"/>
                </a:solidFill>
                <a:latin typeface="Consolas" panose="020B0609020204030204" pitchFamily="49" charset="0"/>
              </a:defRPr>
            </a:lvl1pPr>
          </a:lstStyle>
          <a:p>
            <a:fld id="{B8541C84-BF73-6741-B68C-095B6B4FF560}" type="slidenum">
              <a:rPr lang="en-US" smtClean="0"/>
              <a:pPr/>
              <a:t>22</a:t>
            </a:fld>
            <a:endParaRPr lang="en-US"/>
          </a:p>
        </p:txBody>
      </p:sp>
    </p:spTree>
    <p:extLst>
      <p:ext uri="{BB962C8B-B14F-4D97-AF65-F5344CB8AC3E}">
        <p14:creationId xmlns:p14="http://schemas.microsoft.com/office/powerpoint/2010/main" val="4095359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1925-EFB3-E1EE-D415-351AC29DB0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B68C35-9074-6620-9088-A44F79905208}"/>
              </a:ext>
            </a:extLst>
          </p:cNvPr>
          <p:cNvSpPr>
            <a:spLocks noGrp="1"/>
          </p:cNvSpPr>
          <p:nvPr>
            <p:ph idx="1"/>
          </p:nvPr>
        </p:nvSpPr>
        <p:spPr/>
        <p:txBody>
          <a:bodyPr/>
          <a:lstStyle/>
          <a:p>
            <a:pPr marL="0" indent="0">
              <a:lnSpc>
                <a:spcPct val="100000"/>
              </a:lnSpc>
              <a:spcBef>
                <a:spcPts val="0"/>
              </a:spcBef>
              <a:spcAft>
                <a:spcPts val="600"/>
              </a:spcAft>
              <a:buNone/>
            </a:pPr>
            <a:r>
              <a:rPr lang="en-US" sz="2000"/>
              <a:t>Elevate is providing instructions to </a:t>
            </a:r>
            <a:r>
              <a:rPr lang="en-US" sz="2000" b="1"/>
              <a:t>Approved Vendors (AVs) </a:t>
            </a:r>
            <a:r>
              <a:rPr lang="en-US" sz="2000"/>
              <a:t>for completing </a:t>
            </a:r>
            <a:r>
              <a:rPr lang="en-US" sz="2000" b="1"/>
              <a:t>Community Solar (CS) and “To Be Determined” (TBD) Disclosure Forms</a:t>
            </a:r>
            <a:r>
              <a:rPr lang="en-US" sz="2000"/>
              <a:t> in support of the Illinois Solar for All (ILSFA) program in adherence with Section V(B) Standard Disclosure Forms and Requirements for Contract Execution of the Illinois Power Agency (IPA) Consumer Protection Handbook (CP Handbook) effective June 2024.</a:t>
            </a:r>
          </a:p>
          <a:p>
            <a:pPr marL="0" indent="0">
              <a:lnSpc>
                <a:spcPct val="100000"/>
              </a:lnSpc>
              <a:spcBef>
                <a:spcPts val="0"/>
              </a:spcBef>
              <a:spcAft>
                <a:spcPts val="600"/>
              </a:spcAft>
              <a:buNone/>
            </a:pPr>
            <a:r>
              <a:rPr lang="en-US" sz="2000"/>
              <a:t>TBD Disclosure Forms are used for recipients that desire a subscription to a Community Solar (CS) project and where the Approved Vendor (AV) or Designee has not identified the specific CS project at the time of the recipient’s enrollment.</a:t>
            </a:r>
          </a:p>
          <a:p>
            <a:pPr marL="0" indent="0">
              <a:lnSpc>
                <a:spcPct val="100000"/>
              </a:lnSpc>
              <a:spcBef>
                <a:spcPts val="0"/>
              </a:spcBef>
              <a:spcAft>
                <a:spcPts val="600"/>
              </a:spcAft>
              <a:buNone/>
            </a:pPr>
            <a:endParaRPr lang="en-US" sz="2000"/>
          </a:p>
          <a:p>
            <a:pPr marL="0" indent="0">
              <a:lnSpc>
                <a:spcPct val="100000"/>
              </a:lnSpc>
              <a:spcBef>
                <a:spcPts val="0"/>
              </a:spcBef>
              <a:spcAft>
                <a:spcPts val="600"/>
              </a:spcAft>
              <a:buNone/>
            </a:pPr>
            <a:r>
              <a:rPr lang="en-US" sz="2000"/>
              <a:t>The TBD Disclosure Form process went into affect </a:t>
            </a:r>
            <a:r>
              <a:rPr lang="en-US" sz="2000" b="1"/>
              <a:t>October 4, 2024</a:t>
            </a:r>
            <a:r>
              <a:rPr lang="en-US" sz="2000"/>
              <a:t>. </a:t>
            </a:r>
          </a:p>
          <a:p>
            <a:pPr marL="0" indent="0">
              <a:lnSpc>
                <a:spcPct val="100000"/>
              </a:lnSpc>
              <a:spcBef>
                <a:spcPts val="0"/>
              </a:spcBef>
              <a:spcAft>
                <a:spcPts val="600"/>
              </a:spcAft>
              <a:buNone/>
            </a:pPr>
            <a:r>
              <a:rPr lang="en-US" sz="2000"/>
              <a:t>New CS Disclosure Bulk Upload Templates and notification capability are </a:t>
            </a:r>
            <a:r>
              <a:rPr lang="en-US" sz="2000" b="1"/>
              <a:t>available as of November 8, 2024</a:t>
            </a:r>
            <a:r>
              <a:rPr lang="en-US" sz="2000"/>
              <a:t>.</a:t>
            </a:r>
            <a:endParaRPr lang="en-US" sz="2000" b="1"/>
          </a:p>
          <a:p>
            <a:pPr marL="0" indent="0">
              <a:lnSpc>
                <a:spcPct val="100000"/>
              </a:lnSpc>
              <a:spcBef>
                <a:spcPts val="0"/>
              </a:spcBef>
              <a:spcAft>
                <a:spcPts val="600"/>
              </a:spcAft>
              <a:buNone/>
            </a:pPr>
            <a:endParaRPr lang="en-US" sz="2000"/>
          </a:p>
        </p:txBody>
      </p:sp>
      <p:sp>
        <p:nvSpPr>
          <p:cNvPr id="4" name="Title 3">
            <a:extLst>
              <a:ext uri="{FF2B5EF4-FFF2-40B4-BE49-F238E27FC236}">
                <a16:creationId xmlns:a16="http://schemas.microsoft.com/office/drawing/2014/main" id="{BCA6B8E4-4547-2A79-632E-6E079A8ABFF1}"/>
              </a:ext>
            </a:extLst>
          </p:cNvPr>
          <p:cNvSpPr>
            <a:spLocks noGrp="1"/>
          </p:cNvSpPr>
          <p:nvPr>
            <p:ph type="title"/>
          </p:nvPr>
        </p:nvSpPr>
        <p:spPr/>
        <p:txBody>
          <a:bodyPr/>
          <a:lstStyle/>
          <a:p>
            <a:r>
              <a:rPr lang="en-US"/>
              <a:t>CS and TBD Disclosure Form Instructions</a:t>
            </a:r>
          </a:p>
        </p:txBody>
      </p:sp>
    </p:spTree>
    <p:extLst>
      <p:ext uri="{BB962C8B-B14F-4D97-AF65-F5344CB8AC3E}">
        <p14:creationId xmlns:p14="http://schemas.microsoft.com/office/powerpoint/2010/main" val="315629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p:txBody>
          <a:bodyPr/>
          <a:lstStyle/>
          <a:p>
            <a:pPr marL="0" indent="0">
              <a:buNone/>
            </a:pPr>
            <a:r>
              <a:rPr lang="en-US"/>
              <a:t>Generating a TBD Disclosure Form </a:t>
            </a:r>
            <a:r>
              <a:rPr lang="en-US" b="1"/>
              <a:t>can include </a:t>
            </a:r>
            <a:r>
              <a:rPr lang="en-US"/>
              <a:t>the following steps:</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Overall TBD Disclosure Process Steps</a:t>
            </a:r>
          </a:p>
        </p:txBody>
      </p:sp>
      <p:sp>
        <p:nvSpPr>
          <p:cNvPr id="6" name="Arrow: Down 5">
            <a:extLst>
              <a:ext uri="{FF2B5EF4-FFF2-40B4-BE49-F238E27FC236}">
                <a16:creationId xmlns:a16="http://schemas.microsoft.com/office/drawing/2014/main" id="{ABF1BD33-B1AC-449F-617F-47CABD7B36E4}"/>
              </a:ext>
            </a:extLst>
          </p:cNvPr>
          <p:cNvSpPr/>
          <p:nvPr/>
        </p:nvSpPr>
        <p:spPr>
          <a:xfrm>
            <a:off x="9372600" y="3015578"/>
            <a:ext cx="381000" cy="533399"/>
          </a:xfrm>
          <a:prstGeom prst="downArrow">
            <a:avLst/>
          </a:prstGeom>
          <a:solidFill>
            <a:srgbClr val="B3B7F0"/>
          </a:solidFill>
          <a:ln>
            <a:solidFill>
              <a:srgbClr val="B3B7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41BD5B-67EB-E696-6482-A9FF89114069}"/>
              </a:ext>
            </a:extLst>
          </p:cNvPr>
          <p:cNvSpPr/>
          <p:nvPr/>
        </p:nvSpPr>
        <p:spPr>
          <a:xfrm rot="10800000">
            <a:off x="2514600" y="3115108"/>
            <a:ext cx="239486" cy="357669"/>
          </a:xfrm>
          <a:prstGeom prst="rect">
            <a:avLst/>
          </a:prstGeom>
          <a:solidFill>
            <a:srgbClr val="B3B7F0"/>
          </a:solidFill>
          <a:ln>
            <a:solidFill>
              <a:srgbClr val="B3B7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5F95EED-BD8E-1C96-F93A-9CB7C6D73E73}"/>
              </a:ext>
            </a:extLst>
          </p:cNvPr>
          <p:cNvGrpSpPr/>
          <p:nvPr/>
        </p:nvGrpSpPr>
        <p:grpSpPr>
          <a:xfrm>
            <a:off x="1976120" y="3015578"/>
            <a:ext cx="8148320" cy="1752600"/>
            <a:chOff x="1976120" y="3015578"/>
            <a:chExt cx="8148320" cy="1752600"/>
          </a:xfrm>
        </p:grpSpPr>
        <p:graphicFrame>
          <p:nvGraphicFramePr>
            <p:cNvPr id="5" name="Diagram 4">
              <a:extLst>
                <a:ext uri="{FF2B5EF4-FFF2-40B4-BE49-F238E27FC236}">
                  <a16:creationId xmlns:a16="http://schemas.microsoft.com/office/drawing/2014/main" id="{797CFC4D-D114-FF9E-46F7-B270DE27FBC1}"/>
                </a:ext>
              </a:extLst>
            </p:cNvPr>
            <p:cNvGraphicFramePr/>
            <p:nvPr>
              <p:extLst>
                <p:ext uri="{D42A27DB-BD31-4B8C-83A1-F6EECF244321}">
                  <p14:modId xmlns:p14="http://schemas.microsoft.com/office/powerpoint/2010/main" val="258904918"/>
                </p:ext>
              </p:extLst>
            </p:nvPr>
          </p:nvGraphicFramePr>
          <p:xfrm>
            <a:off x="1976120" y="3132735"/>
            <a:ext cx="8148320" cy="1635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42362438-D026-93B3-791A-55DAF52AB110}"/>
                </a:ext>
              </a:extLst>
            </p:cNvPr>
            <p:cNvSpPr/>
            <p:nvPr/>
          </p:nvSpPr>
          <p:spPr>
            <a:xfrm rot="16200000">
              <a:off x="5924549" y="-394370"/>
              <a:ext cx="190501" cy="7010398"/>
            </a:xfrm>
            <a:prstGeom prst="rect">
              <a:avLst/>
            </a:prstGeom>
            <a:solidFill>
              <a:srgbClr val="B3B7F0"/>
            </a:solidFill>
            <a:ln>
              <a:solidFill>
                <a:srgbClr val="B3B7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3851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1" y="1300549"/>
            <a:ext cx="8378456" cy="5146471"/>
          </a:xfrm>
        </p:spPr>
        <p:txBody>
          <a:bodyPr lIns="365760" tIns="274320" rIns="274320" bIns="91440"/>
          <a:lstStyle/>
          <a:p>
            <a:pPr marL="342900" indent="-342900">
              <a:lnSpc>
                <a:spcPct val="100000"/>
              </a:lnSpc>
              <a:spcBef>
                <a:spcPts val="0"/>
              </a:spcBef>
              <a:spcAft>
                <a:spcPts val="600"/>
              </a:spcAft>
              <a:buFont typeface="+mj-lt"/>
              <a:buAutoNum type="arabicPeriod"/>
            </a:pPr>
            <a:r>
              <a:rPr lang="en-US" sz="2000"/>
              <a:t>Vendors must be</a:t>
            </a:r>
            <a:r>
              <a:rPr lang="en-US" sz="2000" kern="100" spc="2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000"/>
              <a:t>approved by the IPA to submit project applications to ILSFA.</a:t>
            </a:r>
          </a:p>
          <a:p>
            <a:pPr marL="342900" indent="-342900">
              <a:lnSpc>
                <a:spcPct val="100000"/>
              </a:lnSpc>
              <a:spcBef>
                <a:spcPts val="0"/>
              </a:spcBef>
              <a:spcAft>
                <a:spcPts val="600"/>
              </a:spcAft>
              <a:buFont typeface="+mj-lt"/>
              <a:buAutoNum type="arabicPeriod"/>
            </a:pPr>
            <a:r>
              <a:rPr lang="en-US" sz="2000"/>
              <a:t>AVs must administer the CS and TBD disclosure process in accordance with the CP Handbook, including:</a:t>
            </a:r>
          </a:p>
          <a:p>
            <a:pPr marL="1423988" lvl="1" indent="-334963">
              <a:lnSpc>
                <a:spcPct val="100000"/>
              </a:lnSpc>
              <a:spcBef>
                <a:spcPts val="0"/>
              </a:spcBef>
              <a:spcAft>
                <a:spcPts val="600"/>
              </a:spcAft>
            </a:pPr>
            <a:r>
              <a:rPr lang="en-US" sz="2000"/>
              <a:t>Executing a signed, correct Disclosure Form with the Recipient (see next slide).</a:t>
            </a:r>
          </a:p>
          <a:p>
            <a:pPr marL="1423988" lvl="1" indent="-334963">
              <a:lnSpc>
                <a:spcPct val="100000"/>
              </a:lnSpc>
              <a:spcBef>
                <a:spcPts val="0"/>
              </a:spcBef>
              <a:spcAft>
                <a:spcPts val="600"/>
              </a:spcAft>
            </a:pPr>
            <a:r>
              <a:rPr lang="en-US" sz="2000"/>
              <a:t>Submitting the Disclosure information to the Program Administrator via the Recipient Verification and Bulk Upload Templates.</a:t>
            </a:r>
          </a:p>
          <a:p>
            <a:pPr marL="1423988" lvl="1" indent="-334963">
              <a:lnSpc>
                <a:spcPct val="100000"/>
              </a:lnSpc>
              <a:spcBef>
                <a:spcPts val="0"/>
              </a:spcBef>
              <a:spcAft>
                <a:spcPts val="600"/>
              </a:spcAft>
            </a:pPr>
            <a:r>
              <a:rPr lang="en-US" sz="2000"/>
              <a:t>Ensuring on time notifications and evidence in alignment with the CP Handbook.</a:t>
            </a:r>
          </a:p>
          <a:p>
            <a:pPr marL="1423988" lvl="1" indent="-334963">
              <a:lnSpc>
                <a:spcPct val="100000"/>
              </a:lnSpc>
              <a:spcBef>
                <a:spcPts val="0"/>
              </a:spcBef>
              <a:spcAft>
                <a:spcPts val="600"/>
              </a:spcAft>
            </a:pPr>
            <a:r>
              <a:rPr lang="en-US" sz="2000"/>
              <a:t>Updating TBD statuses for cancellation, extensions and project assignment as relevant using the Bulk Upload Template and the Portal.</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a:xfrm>
            <a:off x="0" y="-38278"/>
            <a:ext cx="12188952" cy="1338828"/>
          </a:xfrm>
        </p:spPr>
        <p:txBody>
          <a:bodyPr/>
          <a:lstStyle/>
          <a:p>
            <a:r>
              <a:rPr lang="en-US"/>
              <a:t>Overall AV Role &amp; Responsibilities</a:t>
            </a:r>
          </a:p>
        </p:txBody>
      </p:sp>
      <p:sp>
        <p:nvSpPr>
          <p:cNvPr id="3" name="Content Placeholder 1">
            <a:extLst>
              <a:ext uri="{FF2B5EF4-FFF2-40B4-BE49-F238E27FC236}">
                <a16:creationId xmlns:a16="http://schemas.microsoft.com/office/drawing/2014/main" id="{10F0E297-9352-EE0E-5BBD-2DD265F514F8}"/>
              </a:ext>
            </a:extLst>
          </p:cNvPr>
          <p:cNvSpPr txBox="1">
            <a:spLocks/>
          </p:cNvSpPr>
          <p:nvPr/>
        </p:nvSpPr>
        <p:spPr>
          <a:xfrm>
            <a:off x="8249265" y="1300549"/>
            <a:ext cx="3942735" cy="5557451"/>
          </a:xfrm>
          <a:prstGeom prst="rect">
            <a:avLst/>
          </a:prstGeom>
          <a:solidFill>
            <a:schemeClr val="tx2"/>
          </a:solidFill>
        </p:spPr>
        <p:txBody>
          <a:bodyPr vert="horz" lIns="182880" tIns="274320" rIns="18288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a:solidFill>
                  <a:schemeClr val="bg1"/>
                </a:solidFill>
              </a:rPr>
              <a:t>Designees:</a:t>
            </a:r>
          </a:p>
          <a:p>
            <a:pPr marL="454025" indent="-339725">
              <a:lnSpc>
                <a:spcPct val="100000"/>
              </a:lnSpc>
              <a:spcBef>
                <a:spcPts val="0"/>
              </a:spcBef>
              <a:spcAft>
                <a:spcPts val="600"/>
              </a:spcAft>
            </a:pPr>
            <a:r>
              <a:rPr lang="en-US" sz="2000">
                <a:solidFill>
                  <a:schemeClr val="bg1"/>
                </a:solidFill>
              </a:rPr>
              <a:t>Designees may be responsible for acting on behalf of an AV to satisfy AV requirements.</a:t>
            </a:r>
          </a:p>
          <a:p>
            <a:pPr marL="461963" indent="-342900">
              <a:lnSpc>
                <a:spcPct val="100000"/>
              </a:lnSpc>
              <a:spcBef>
                <a:spcPts val="0"/>
              </a:spcBef>
              <a:spcAft>
                <a:spcPts val="600"/>
              </a:spcAft>
            </a:pPr>
            <a:r>
              <a:rPr lang="en-US" sz="2000">
                <a:solidFill>
                  <a:schemeClr val="bg1"/>
                </a:solidFill>
              </a:rPr>
              <a:t>AVs are accountable for managing and supervising a Designee that markets CS projects.</a:t>
            </a:r>
          </a:p>
        </p:txBody>
      </p:sp>
      <p:pic>
        <p:nvPicPr>
          <p:cNvPr id="6" name="Graphic 5" descr="Signature outline">
            <a:extLst>
              <a:ext uri="{FF2B5EF4-FFF2-40B4-BE49-F238E27FC236}">
                <a16:creationId xmlns:a16="http://schemas.microsoft.com/office/drawing/2014/main" id="{DED269EB-35DA-9EDA-A423-027EB5AC5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99463" y="2971971"/>
            <a:ext cx="645042" cy="645042"/>
          </a:xfrm>
          <a:prstGeom prst="rect">
            <a:avLst/>
          </a:prstGeom>
        </p:spPr>
      </p:pic>
      <p:pic>
        <p:nvPicPr>
          <p:cNvPr id="8" name="Graphic 7" descr="Inbox outline">
            <a:extLst>
              <a:ext uri="{FF2B5EF4-FFF2-40B4-BE49-F238E27FC236}">
                <a16:creationId xmlns:a16="http://schemas.microsoft.com/office/drawing/2014/main" id="{C3AB930C-EF1D-A973-173C-52306C3D04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463" y="3765699"/>
            <a:ext cx="645042" cy="645042"/>
          </a:xfrm>
          <a:prstGeom prst="rect">
            <a:avLst/>
          </a:prstGeom>
        </p:spPr>
      </p:pic>
      <p:pic>
        <p:nvPicPr>
          <p:cNvPr id="10" name="Graphic 9" descr="Alarm clock outline">
            <a:extLst>
              <a:ext uri="{FF2B5EF4-FFF2-40B4-BE49-F238E27FC236}">
                <a16:creationId xmlns:a16="http://schemas.microsoft.com/office/drawing/2014/main" id="{9E4ACA85-4278-CFB6-ED92-5CE6E7F179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9463" y="4632759"/>
            <a:ext cx="645042" cy="645042"/>
          </a:xfrm>
          <a:prstGeom prst="rect">
            <a:avLst/>
          </a:prstGeom>
        </p:spPr>
      </p:pic>
      <p:pic>
        <p:nvPicPr>
          <p:cNvPr id="12" name="Graphic 11" descr="Table outline">
            <a:extLst>
              <a:ext uri="{FF2B5EF4-FFF2-40B4-BE49-F238E27FC236}">
                <a16:creationId xmlns:a16="http://schemas.microsoft.com/office/drawing/2014/main" id="{D935D5EE-8353-618F-5E26-A07DD59639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9463" y="5426487"/>
            <a:ext cx="645042" cy="645042"/>
          </a:xfrm>
          <a:prstGeom prst="rect">
            <a:avLst/>
          </a:prstGeom>
        </p:spPr>
      </p:pic>
    </p:spTree>
    <p:extLst>
      <p:ext uri="{BB962C8B-B14F-4D97-AF65-F5344CB8AC3E}">
        <p14:creationId xmlns:p14="http://schemas.microsoft.com/office/powerpoint/2010/main" val="3205319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318052" y="2019313"/>
            <a:ext cx="4706223" cy="4057021"/>
          </a:xfrm>
        </p:spPr>
        <p:txBody>
          <a:bodyPr lIns="91440" tIns="91440" rIns="91440" bIns="91440"/>
          <a:lstStyle/>
          <a:p>
            <a:pPr marL="0" indent="0">
              <a:lnSpc>
                <a:spcPct val="100000"/>
              </a:lnSpc>
              <a:spcBef>
                <a:spcPts val="0"/>
              </a:spcBef>
              <a:spcAft>
                <a:spcPts val="600"/>
              </a:spcAft>
              <a:buNone/>
            </a:pPr>
            <a:r>
              <a:rPr lang="en-US" sz="2000" b="1"/>
              <a:t>Requirements:</a:t>
            </a:r>
          </a:p>
          <a:p>
            <a:pPr>
              <a:lnSpc>
                <a:spcPct val="100000"/>
              </a:lnSpc>
              <a:spcBef>
                <a:spcPts val="0"/>
              </a:spcBef>
              <a:spcAft>
                <a:spcPts val="600"/>
              </a:spcAft>
            </a:pPr>
            <a:r>
              <a:rPr lang="en-US" sz="2000"/>
              <a:t>Recipient desires a subscription to a CS project AND</a:t>
            </a:r>
          </a:p>
          <a:p>
            <a:pPr lvl="1">
              <a:lnSpc>
                <a:spcPct val="100000"/>
              </a:lnSpc>
              <a:spcBef>
                <a:spcPts val="0"/>
              </a:spcBef>
              <a:spcAft>
                <a:spcPts val="600"/>
              </a:spcAft>
            </a:pPr>
            <a:r>
              <a:rPr lang="en-US" sz="2000"/>
              <a:t>Project assignment is not confirmed.</a:t>
            </a:r>
          </a:p>
          <a:p>
            <a:pPr>
              <a:lnSpc>
                <a:spcPct val="100000"/>
              </a:lnSpc>
              <a:spcBef>
                <a:spcPts val="0"/>
              </a:spcBef>
              <a:spcAft>
                <a:spcPts val="600"/>
              </a:spcAft>
            </a:pPr>
            <a:r>
              <a:rPr lang="en-US" sz="2000"/>
              <a:t>AV must determine 2 to 5 available projects for potential assignment.</a:t>
            </a:r>
          </a:p>
          <a:p>
            <a:pPr lvl="1">
              <a:lnSpc>
                <a:spcPct val="100000"/>
              </a:lnSpc>
              <a:spcBef>
                <a:spcPts val="0"/>
              </a:spcBef>
              <a:spcAft>
                <a:spcPts val="600"/>
              </a:spcAft>
            </a:pPr>
            <a:r>
              <a:rPr lang="en-US" sz="2000"/>
              <a:t>Note: From the available CS projects, the project with the lowest ACF will be used to calculate all savings.</a:t>
            </a: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What do I need to Get Started?</a:t>
            </a:r>
          </a:p>
        </p:txBody>
      </p:sp>
      <p:sp>
        <p:nvSpPr>
          <p:cNvPr id="7" name="Content Placeholder 1">
            <a:extLst>
              <a:ext uri="{FF2B5EF4-FFF2-40B4-BE49-F238E27FC236}">
                <a16:creationId xmlns:a16="http://schemas.microsoft.com/office/drawing/2014/main" id="{1FAA89D8-509A-C169-B7DD-150EB0E2E481}"/>
              </a:ext>
            </a:extLst>
          </p:cNvPr>
          <p:cNvSpPr txBox="1">
            <a:spLocks/>
          </p:cNvSpPr>
          <p:nvPr/>
        </p:nvSpPr>
        <p:spPr>
          <a:xfrm>
            <a:off x="5466731" y="1338828"/>
            <a:ext cx="5281109" cy="1476378"/>
          </a:xfrm>
          <a:prstGeom prst="rect">
            <a:avLst/>
          </a:prstGeom>
        </p:spPr>
        <p:txBody>
          <a:bodyPr vert="horz" lIns="91440" tIns="91440" rIns="9144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2000" b="1"/>
              <a:t>First steps:</a:t>
            </a:r>
          </a:p>
          <a:p>
            <a:pPr marL="292100" indent="-292100">
              <a:lnSpc>
                <a:spcPct val="100000"/>
              </a:lnSpc>
              <a:spcBef>
                <a:spcPts val="0"/>
              </a:spcBef>
              <a:spcAft>
                <a:spcPts val="600"/>
              </a:spcAft>
              <a:buFont typeface="+mj-lt"/>
              <a:buAutoNum type="arabicPeriod"/>
            </a:pPr>
            <a:r>
              <a:rPr lang="en-US" sz="2000"/>
              <a:t>Complete a CS Disclosure Form with the recipient (follow the appropriate PDF below for guidance).</a:t>
            </a:r>
          </a:p>
        </p:txBody>
      </p:sp>
      <p:cxnSp>
        <p:nvCxnSpPr>
          <p:cNvPr id="13" name="Straight Connector 12">
            <a:extLst>
              <a:ext uri="{FF2B5EF4-FFF2-40B4-BE49-F238E27FC236}">
                <a16:creationId xmlns:a16="http://schemas.microsoft.com/office/drawing/2014/main" id="{48BB2D3A-FDC8-4EAE-35FD-454A9CF8E4B5}"/>
              </a:ext>
            </a:extLst>
          </p:cNvPr>
          <p:cNvCxnSpPr/>
          <p:nvPr/>
        </p:nvCxnSpPr>
        <p:spPr>
          <a:xfrm>
            <a:off x="5430591" y="1834710"/>
            <a:ext cx="0" cy="4426226"/>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7472422-D41D-C2D2-399A-051119D5642F}"/>
              </a:ext>
            </a:extLst>
          </p:cNvPr>
          <p:cNvGrpSpPr/>
          <p:nvPr/>
        </p:nvGrpSpPr>
        <p:grpSpPr>
          <a:xfrm>
            <a:off x="10421858" y="1401428"/>
            <a:ext cx="1092643" cy="1021767"/>
            <a:chOff x="10421858" y="1390795"/>
            <a:chExt cx="1092643" cy="1021767"/>
          </a:xfrm>
        </p:grpSpPr>
        <p:sp>
          <p:nvSpPr>
            <p:cNvPr id="16" name="Oval 15">
              <a:extLst>
                <a:ext uri="{FF2B5EF4-FFF2-40B4-BE49-F238E27FC236}">
                  <a16:creationId xmlns:a16="http://schemas.microsoft.com/office/drawing/2014/main" id="{40B0BD9C-6DF4-90FF-DB41-6DEFED5F10B3}"/>
                </a:ext>
              </a:extLst>
            </p:cNvPr>
            <p:cNvSpPr/>
            <p:nvPr/>
          </p:nvSpPr>
          <p:spPr>
            <a:xfrm>
              <a:off x="10421858" y="1390795"/>
              <a:ext cx="1092643" cy="1021767"/>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ance steps outline">
              <a:extLst>
                <a:ext uri="{FF2B5EF4-FFF2-40B4-BE49-F238E27FC236}">
                  <a16:creationId xmlns:a16="http://schemas.microsoft.com/office/drawing/2014/main" id="{708FAA3F-45E1-B6EE-AE29-FD9904B6B3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4495" y="1538112"/>
              <a:ext cx="779342" cy="779342"/>
            </a:xfrm>
            <a:prstGeom prst="rect">
              <a:avLst/>
            </a:prstGeom>
          </p:spPr>
        </p:pic>
      </p:grpSp>
      <p:grpSp>
        <p:nvGrpSpPr>
          <p:cNvPr id="21" name="Group 20">
            <a:extLst>
              <a:ext uri="{FF2B5EF4-FFF2-40B4-BE49-F238E27FC236}">
                <a16:creationId xmlns:a16="http://schemas.microsoft.com/office/drawing/2014/main" id="{89174A96-7C8F-EB16-E936-335B19AC2FDD}"/>
              </a:ext>
            </a:extLst>
          </p:cNvPr>
          <p:cNvGrpSpPr/>
          <p:nvPr/>
        </p:nvGrpSpPr>
        <p:grpSpPr>
          <a:xfrm>
            <a:off x="4011964" y="1392726"/>
            <a:ext cx="1092643" cy="1091379"/>
            <a:chOff x="11131292" y="4721359"/>
            <a:chExt cx="866274" cy="856593"/>
          </a:xfrm>
        </p:grpSpPr>
        <p:sp>
          <p:nvSpPr>
            <p:cNvPr id="22" name="Oval 21">
              <a:extLst>
                <a:ext uri="{FF2B5EF4-FFF2-40B4-BE49-F238E27FC236}">
                  <a16:creationId xmlns:a16="http://schemas.microsoft.com/office/drawing/2014/main" id="{6B1C8271-231D-1947-7506-D8EC9C0EA2DD}"/>
                </a:ext>
              </a:extLst>
            </p:cNvPr>
            <p:cNvSpPr/>
            <p:nvPr/>
          </p:nvSpPr>
          <p:spPr>
            <a:xfrm>
              <a:off x="11131292" y="4721359"/>
              <a:ext cx="866274" cy="792828"/>
            </a:xfrm>
            <a:prstGeom prst="ellipse">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Comment Important outline">
              <a:extLst>
                <a:ext uri="{FF2B5EF4-FFF2-40B4-BE49-F238E27FC236}">
                  <a16:creationId xmlns:a16="http://schemas.microsoft.com/office/drawing/2014/main" id="{EFD8FC02-0AD4-7C2C-601E-AC706E6D62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59945" y="4768983"/>
              <a:ext cx="808969" cy="808969"/>
            </a:xfrm>
            <a:prstGeom prst="rect">
              <a:avLst/>
            </a:prstGeom>
          </p:spPr>
        </p:pic>
      </p:grpSp>
      <p:sp>
        <p:nvSpPr>
          <p:cNvPr id="11" name="Content Placeholder 1">
            <a:extLst>
              <a:ext uri="{FF2B5EF4-FFF2-40B4-BE49-F238E27FC236}">
                <a16:creationId xmlns:a16="http://schemas.microsoft.com/office/drawing/2014/main" id="{292F7A98-DCBB-873A-F27D-1D82A215CAC5}"/>
              </a:ext>
            </a:extLst>
          </p:cNvPr>
          <p:cNvSpPr txBox="1">
            <a:spLocks/>
          </p:cNvSpPr>
          <p:nvPr/>
        </p:nvSpPr>
        <p:spPr>
          <a:xfrm>
            <a:off x="5677786" y="3711773"/>
            <a:ext cx="6281097" cy="1091245"/>
          </a:xfrm>
          <a:prstGeom prst="rect">
            <a:avLst/>
          </a:prstGeom>
        </p:spPr>
        <p:txBody>
          <a:bodyPr vert="horz" lIns="91440" tIns="91440" rIns="9144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spcBef>
                <a:spcPts val="0"/>
              </a:spcBef>
              <a:spcAft>
                <a:spcPts val="600"/>
              </a:spcAft>
            </a:pPr>
            <a:r>
              <a:rPr lang="en-US" sz="2000" b="1"/>
              <a:t>If TBD, </a:t>
            </a:r>
            <a:r>
              <a:rPr lang="en-US" sz="2000"/>
              <a:t>complete a CS TBD Disclosure Form with the recipient (follow the appropriate PDF below for guidance).</a:t>
            </a:r>
          </a:p>
        </p:txBody>
      </p:sp>
      <p:sp>
        <p:nvSpPr>
          <p:cNvPr id="14" name="Content Placeholder 1">
            <a:extLst>
              <a:ext uri="{FF2B5EF4-FFF2-40B4-BE49-F238E27FC236}">
                <a16:creationId xmlns:a16="http://schemas.microsoft.com/office/drawing/2014/main" id="{3DDA038B-D95A-D35E-A47A-A356B9058810}"/>
              </a:ext>
            </a:extLst>
          </p:cNvPr>
          <p:cNvSpPr txBox="1">
            <a:spLocks/>
          </p:cNvSpPr>
          <p:nvPr/>
        </p:nvSpPr>
        <p:spPr>
          <a:xfrm>
            <a:off x="5477491" y="5842785"/>
            <a:ext cx="6481392" cy="836302"/>
          </a:xfrm>
          <a:prstGeom prst="rect">
            <a:avLst/>
          </a:prstGeom>
        </p:spPr>
        <p:txBody>
          <a:bodyPr vert="horz" lIns="91440" tIns="91440" rIns="91440" bIns="91440" rtlCol="0" anchor="t">
            <a:noAutofit/>
          </a:bodyPr>
          <a:lstStyle>
            <a:lvl1pPr marL="171450" indent="-171450" algn="l" defTabSz="685800" rtl="0" eaLnBrk="1" latinLnBrk="0" hangingPunct="1">
              <a:lnSpc>
                <a:spcPts val="2400"/>
              </a:lnSpc>
              <a:spcBef>
                <a:spcPts val="750"/>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1pPr>
            <a:lvl2pPr marL="5143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2pPr>
            <a:lvl3pPr marL="8572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3pPr>
            <a:lvl4pPr marL="12001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4pPr>
            <a:lvl5pPr marL="1543050" indent="-171450" algn="l" defTabSz="685800" rtl="0" eaLnBrk="1" latinLnBrk="0" hangingPunct="1">
              <a:lnSpc>
                <a:spcPts val="2400"/>
              </a:lnSpc>
              <a:spcBef>
                <a:spcPts val="375"/>
              </a:spcBef>
              <a:buClr>
                <a:srgbClr val="E04E22"/>
              </a:buClr>
              <a:buSzPct val="100000"/>
              <a:buFont typeface="Arial" panose="020B0604020202020204" pitchFamily="34" charset="0"/>
              <a:buChar char="•"/>
              <a:defRPr sz="2100" b="0" i="0" kern="1200" spc="150" baseline="0">
                <a:solidFill>
                  <a:schemeClr val="tx2"/>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startAt="2"/>
            </a:pPr>
            <a:r>
              <a:rPr lang="en-US" sz="2000">
                <a:latin typeface="Calibri"/>
                <a:ea typeface="Calibri"/>
                <a:cs typeface="Calibri"/>
              </a:rPr>
              <a:t>Initiate the CS Recipient Verification (optional) and Bulk upload templates (see next slides).</a:t>
            </a:r>
          </a:p>
          <a:p>
            <a:pPr marL="292100" indent="-292100">
              <a:lnSpc>
                <a:spcPct val="100000"/>
              </a:lnSpc>
              <a:spcBef>
                <a:spcPts val="0"/>
              </a:spcBef>
              <a:spcAft>
                <a:spcPts val="600"/>
              </a:spcAft>
              <a:buFont typeface="+mj-lt"/>
              <a:buAutoNum type="arabicPeriod" startAt="2"/>
            </a:pPr>
            <a:endParaRPr lang="en-US" sz="2000">
              <a:latin typeface="Calibri"/>
              <a:ea typeface="Calibri"/>
              <a:cs typeface="Calibri"/>
            </a:endParaRPr>
          </a:p>
        </p:txBody>
      </p:sp>
      <p:graphicFrame>
        <p:nvGraphicFramePr>
          <p:cNvPr id="3" name="Object 2">
            <a:extLst>
              <a:ext uri="{FF2B5EF4-FFF2-40B4-BE49-F238E27FC236}">
                <a16:creationId xmlns:a16="http://schemas.microsoft.com/office/drawing/2014/main" id="{F2A86805-C895-3684-6545-9AB265E5E50B}"/>
              </a:ext>
            </a:extLst>
          </p:cNvPr>
          <p:cNvGraphicFramePr>
            <a:graphicFrameLocks noChangeAspect="1"/>
          </p:cNvGraphicFramePr>
          <p:nvPr>
            <p:extLst>
              <p:ext uri="{D42A27DB-BD31-4B8C-83A1-F6EECF244321}">
                <p14:modId xmlns:p14="http://schemas.microsoft.com/office/powerpoint/2010/main" val="3983965"/>
              </p:ext>
            </p:extLst>
          </p:nvPr>
        </p:nvGraphicFramePr>
        <p:xfrm>
          <a:off x="5689647" y="2849280"/>
          <a:ext cx="3080588" cy="557893"/>
        </p:xfrm>
        <a:graphic>
          <a:graphicData uri="http://schemas.openxmlformats.org/presentationml/2006/ole">
            <mc:AlternateContent xmlns:mc="http://schemas.openxmlformats.org/markup-compatibility/2006">
              <mc:Choice xmlns:v="urn:schemas-microsoft-com:vml" Requires="v">
                <p:oleObj name="Packager Shell Object" showAsIcon="1" r:id="rId6" imgW="2800527" imgH="526915" progId="Package">
                  <p:embed/>
                </p:oleObj>
              </mc:Choice>
              <mc:Fallback>
                <p:oleObj name="Packager Shell Object" showAsIcon="1" r:id="rId6" imgW="2800527" imgH="526915" progId="Package">
                  <p:embed/>
                  <p:pic>
                    <p:nvPicPr>
                      <p:cNvPr id="3" name="Object 2">
                        <a:extLst>
                          <a:ext uri="{FF2B5EF4-FFF2-40B4-BE49-F238E27FC236}">
                            <a16:creationId xmlns:a16="http://schemas.microsoft.com/office/drawing/2014/main" id="{F2A86805-C895-3684-6545-9AB265E5E50B}"/>
                          </a:ext>
                        </a:extLst>
                      </p:cNvPr>
                      <p:cNvPicPr/>
                      <p:nvPr/>
                    </p:nvPicPr>
                    <p:blipFill>
                      <a:blip r:embed="rId7"/>
                      <a:stretch>
                        <a:fillRect/>
                      </a:stretch>
                    </p:blipFill>
                    <p:spPr>
                      <a:xfrm>
                        <a:off x="5689647" y="2849280"/>
                        <a:ext cx="3080588" cy="557893"/>
                      </a:xfrm>
                      <a:prstGeom prst="rect">
                        <a:avLst/>
                      </a:prstGeom>
                      <a:solidFill>
                        <a:srgbClr val="B3B7F0"/>
                      </a:solidFill>
                      <a:ln>
                        <a:solidFill>
                          <a:schemeClr val="accent1"/>
                        </a:solidFill>
                      </a:ln>
                    </p:spPr>
                  </p:pic>
                </p:oleObj>
              </mc:Fallback>
            </mc:AlternateContent>
          </a:graphicData>
        </a:graphic>
      </p:graphicFrame>
      <p:graphicFrame>
        <p:nvGraphicFramePr>
          <p:cNvPr id="12" name="Object 11">
            <a:extLst>
              <a:ext uri="{FF2B5EF4-FFF2-40B4-BE49-F238E27FC236}">
                <a16:creationId xmlns:a16="http://schemas.microsoft.com/office/drawing/2014/main" id="{7F01589A-2093-82EF-5963-0E8EC81F92BE}"/>
              </a:ext>
            </a:extLst>
          </p:cNvPr>
          <p:cNvGraphicFramePr>
            <a:graphicFrameLocks noChangeAspect="1"/>
          </p:cNvGraphicFramePr>
          <p:nvPr>
            <p:extLst>
              <p:ext uri="{D42A27DB-BD31-4B8C-83A1-F6EECF244321}">
                <p14:modId xmlns:p14="http://schemas.microsoft.com/office/powerpoint/2010/main" val="197477920"/>
              </p:ext>
            </p:extLst>
          </p:nvPr>
        </p:nvGraphicFramePr>
        <p:xfrm>
          <a:off x="8912927" y="2830762"/>
          <a:ext cx="2855274" cy="585155"/>
        </p:xfrm>
        <a:graphic>
          <a:graphicData uri="http://schemas.openxmlformats.org/presentationml/2006/ole">
            <mc:AlternateContent xmlns:mc="http://schemas.openxmlformats.org/markup-compatibility/2006">
              <mc:Choice xmlns:v="urn:schemas-microsoft-com:vml" Requires="v">
                <p:oleObj name="Packager Shell Object" showAsIcon="1" r:id="rId8" imgW="2571624" imgH="526915" progId="Package">
                  <p:embed/>
                </p:oleObj>
              </mc:Choice>
              <mc:Fallback>
                <p:oleObj name="Packager Shell Object" showAsIcon="1" r:id="rId8" imgW="2571624" imgH="526915" progId="Package">
                  <p:embed/>
                  <p:pic>
                    <p:nvPicPr>
                      <p:cNvPr id="12" name="Object 11">
                        <a:extLst>
                          <a:ext uri="{FF2B5EF4-FFF2-40B4-BE49-F238E27FC236}">
                            <a16:creationId xmlns:a16="http://schemas.microsoft.com/office/drawing/2014/main" id="{7F01589A-2093-82EF-5963-0E8EC81F92BE}"/>
                          </a:ext>
                        </a:extLst>
                      </p:cNvPr>
                      <p:cNvPicPr/>
                      <p:nvPr/>
                    </p:nvPicPr>
                    <p:blipFill>
                      <a:blip r:embed="rId9"/>
                      <a:stretch>
                        <a:fillRect/>
                      </a:stretch>
                    </p:blipFill>
                    <p:spPr>
                      <a:xfrm>
                        <a:off x="8912927" y="2830762"/>
                        <a:ext cx="2855274" cy="585155"/>
                      </a:xfrm>
                      <a:prstGeom prst="rect">
                        <a:avLst/>
                      </a:prstGeom>
                      <a:solidFill>
                        <a:srgbClr val="B3B7F0"/>
                      </a:solidFill>
                      <a:ln>
                        <a:solidFill>
                          <a:schemeClr val="accent1"/>
                        </a:solidFill>
                      </a:ln>
                    </p:spPr>
                  </p:pic>
                </p:oleObj>
              </mc:Fallback>
            </mc:AlternateContent>
          </a:graphicData>
        </a:graphic>
      </p:graphicFrame>
      <p:graphicFrame>
        <p:nvGraphicFramePr>
          <p:cNvPr id="24" name="Object 23">
            <a:extLst>
              <a:ext uri="{FF2B5EF4-FFF2-40B4-BE49-F238E27FC236}">
                <a16:creationId xmlns:a16="http://schemas.microsoft.com/office/drawing/2014/main" id="{0C2779EB-9E14-7895-B3EB-4D4D9BADA9C8}"/>
              </a:ext>
            </a:extLst>
          </p:cNvPr>
          <p:cNvGraphicFramePr>
            <a:graphicFrameLocks noChangeAspect="1"/>
          </p:cNvGraphicFramePr>
          <p:nvPr>
            <p:extLst>
              <p:ext uri="{D42A27DB-BD31-4B8C-83A1-F6EECF244321}">
                <p14:modId xmlns:p14="http://schemas.microsoft.com/office/powerpoint/2010/main" val="2108370773"/>
              </p:ext>
            </p:extLst>
          </p:nvPr>
        </p:nvGraphicFramePr>
        <p:xfrm>
          <a:off x="5677786" y="4822266"/>
          <a:ext cx="3092450" cy="527050"/>
        </p:xfrm>
        <a:graphic>
          <a:graphicData uri="http://schemas.openxmlformats.org/presentationml/2006/ole">
            <mc:AlternateContent xmlns:mc="http://schemas.openxmlformats.org/markup-compatibility/2006">
              <mc:Choice xmlns:v="urn:schemas-microsoft-com:vml" Requires="v">
                <p:oleObj name="Packager Shell Object" showAsIcon="1" r:id="rId10" imgW="3092408" imgH="526915" progId="Package">
                  <p:embed/>
                </p:oleObj>
              </mc:Choice>
              <mc:Fallback>
                <p:oleObj name="Packager Shell Object" showAsIcon="1" r:id="rId10" imgW="3092408" imgH="526915" progId="Package">
                  <p:embed/>
                  <p:pic>
                    <p:nvPicPr>
                      <p:cNvPr id="24" name="Object 23">
                        <a:extLst>
                          <a:ext uri="{FF2B5EF4-FFF2-40B4-BE49-F238E27FC236}">
                            <a16:creationId xmlns:a16="http://schemas.microsoft.com/office/drawing/2014/main" id="{0C2779EB-9E14-7895-B3EB-4D4D9BADA9C8}"/>
                          </a:ext>
                        </a:extLst>
                      </p:cNvPr>
                      <p:cNvPicPr/>
                      <p:nvPr/>
                    </p:nvPicPr>
                    <p:blipFill>
                      <a:blip r:embed="rId11"/>
                      <a:stretch>
                        <a:fillRect/>
                      </a:stretch>
                    </p:blipFill>
                    <p:spPr>
                      <a:xfrm>
                        <a:off x="5677786" y="4822266"/>
                        <a:ext cx="3092450" cy="527050"/>
                      </a:xfrm>
                      <a:prstGeom prst="rect">
                        <a:avLst/>
                      </a:prstGeom>
                      <a:solidFill>
                        <a:srgbClr val="B3B7F0"/>
                      </a:solidFill>
                      <a:ln>
                        <a:solidFill>
                          <a:schemeClr val="accent1"/>
                        </a:solidFill>
                      </a:ln>
                    </p:spPr>
                  </p:pic>
                </p:oleObj>
              </mc:Fallback>
            </mc:AlternateContent>
          </a:graphicData>
        </a:graphic>
      </p:graphicFrame>
      <p:graphicFrame>
        <p:nvGraphicFramePr>
          <p:cNvPr id="25" name="Object 24">
            <a:extLst>
              <a:ext uri="{FF2B5EF4-FFF2-40B4-BE49-F238E27FC236}">
                <a16:creationId xmlns:a16="http://schemas.microsoft.com/office/drawing/2014/main" id="{A49FFD0E-5EF3-6517-4BB4-27CED7605E47}"/>
              </a:ext>
            </a:extLst>
          </p:cNvPr>
          <p:cNvGraphicFramePr>
            <a:graphicFrameLocks noChangeAspect="1"/>
          </p:cNvGraphicFramePr>
          <p:nvPr>
            <p:extLst>
              <p:ext uri="{D42A27DB-BD31-4B8C-83A1-F6EECF244321}">
                <p14:modId xmlns:p14="http://schemas.microsoft.com/office/powerpoint/2010/main" val="212402324"/>
              </p:ext>
            </p:extLst>
          </p:nvPr>
        </p:nvGraphicFramePr>
        <p:xfrm>
          <a:off x="8912927" y="4828616"/>
          <a:ext cx="2863850" cy="527050"/>
        </p:xfrm>
        <a:graphic>
          <a:graphicData uri="http://schemas.openxmlformats.org/presentationml/2006/ole">
            <mc:AlternateContent xmlns:mc="http://schemas.openxmlformats.org/markup-compatibility/2006">
              <mc:Choice xmlns:v="urn:schemas-microsoft-com:vml" Requires="v">
                <p:oleObj name="Packager Shell Object" showAsIcon="1" r:id="rId12" imgW="2863909" imgH="526915" progId="Package">
                  <p:embed/>
                </p:oleObj>
              </mc:Choice>
              <mc:Fallback>
                <p:oleObj name="Packager Shell Object" showAsIcon="1" r:id="rId12" imgW="2863909" imgH="526915" progId="Package">
                  <p:embed/>
                  <p:pic>
                    <p:nvPicPr>
                      <p:cNvPr id="25" name="Object 24">
                        <a:extLst>
                          <a:ext uri="{FF2B5EF4-FFF2-40B4-BE49-F238E27FC236}">
                            <a16:creationId xmlns:a16="http://schemas.microsoft.com/office/drawing/2014/main" id="{A49FFD0E-5EF3-6517-4BB4-27CED7605E47}"/>
                          </a:ext>
                        </a:extLst>
                      </p:cNvPr>
                      <p:cNvPicPr/>
                      <p:nvPr/>
                    </p:nvPicPr>
                    <p:blipFill>
                      <a:blip r:embed="rId13"/>
                      <a:stretch>
                        <a:fillRect/>
                      </a:stretch>
                    </p:blipFill>
                    <p:spPr>
                      <a:xfrm>
                        <a:off x="8912927" y="4828616"/>
                        <a:ext cx="2863850" cy="527050"/>
                      </a:xfrm>
                      <a:prstGeom prst="rect">
                        <a:avLst/>
                      </a:prstGeom>
                      <a:solidFill>
                        <a:srgbClr val="B3B7F0"/>
                      </a:solidFill>
                      <a:ln>
                        <a:solidFill>
                          <a:schemeClr val="accent1"/>
                        </a:solidFill>
                      </a:ln>
                    </p:spPr>
                  </p:pic>
                </p:oleObj>
              </mc:Fallback>
            </mc:AlternateContent>
          </a:graphicData>
        </a:graphic>
      </p:graphicFrame>
    </p:spTree>
    <p:extLst>
      <p:ext uri="{BB962C8B-B14F-4D97-AF65-F5344CB8AC3E}">
        <p14:creationId xmlns:p14="http://schemas.microsoft.com/office/powerpoint/2010/main" val="2295412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a:xfrm>
            <a:off x="0" y="0"/>
            <a:ext cx="12188952" cy="1338828"/>
          </a:xfrm>
        </p:spPr>
        <p:txBody>
          <a:bodyPr/>
          <a:lstStyle/>
          <a:p>
            <a:r>
              <a:rPr lang="en-US"/>
              <a:t>Location of the Revised CS Upload Templates (Salesforce)</a:t>
            </a:r>
          </a:p>
        </p:txBody>
      </p:sp>
      <p:pic>
        <p:nvPicPr>
          <p:cNvPr id="3" name="Picture 2" descr="A screenshot of a computer&#10;&#10;Description automatically generated">
            <a:extLst>
              <a:ext uri="{FF2B5EF4-FFF2-40B4-BE49-F238E27FC236}">
                <a16:creationId xmlns:a16="http://schemas.microsoft.com/office/drawing/2014/main" id="{79348890-7263-F695-69DB-309361595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021" y="1447800"/>
            <a:ext cx="6017529" cy="4753166"/>
          </a:xfrm>
          <a:prstGeom prst="rect">
            <a:avLst/>
          </a:prstGeom>
          <a:ln>
            <a:noFill/>
          </a:ln>
          <a:effectLst>
            <a:outerShdw blurRad="292100" dist="139700" dir="2700000" algn="tl" rotWithShape="0">
              <a:srgbClr val="333333">
                <a:alpha val="65000"/>
              </a:srgbClr>
            </a:outerShdw>
          </a:effectLst>
        </p:spPr>
      </p:pic>
      <p:pic>
        <p:nvPicPr>
          <p:cNvPr id="5" name="Picture 4" descr="A screenshot of a computer&#10;&#10;Description automatically generated">
            <a:extLst>
              <a:ext uri="{FF2B5EF4-FFF2-40B4-BE49-F238E27FC236}">
                <a16:creationId xmlns:a16="http://schemas.microsoft.com/office/drawing/2014/main" id="{74D15020-866C-0A47-E7C5-26E27227516A}"/>
              </a:ext>
            </a:extLst>
          </p:cNvPr>
          <p:cNvPicPr>
            <a:picLocks noChangeAspect="1"/>
          </p:cNvPicPr>
          <p:nvPr/>
        </p:nvPicPr>
        <p:blipFill rotWithShape="1">
          <a:blip r:embed="rId3">
            <a:extLst>
              <a:ext uri="{28A0092B-C50C-407E-A947-70E740481C1C}">
                <a14:useLocalDpi xmlns:a14="http://schemas.microsoft.com/office/drawing/2010/main" val="0"/>
              </a:ext>
            </a:extLst>
          </a:blip>
          <a:srcRect t="2508" r="36873" b="64159"/>
          <a:stretch/>
        </p:blipFill>
        <p:spPr>
          <a:xfrm>
            <a:off x="5421085" y="4215963"/>
            <a:ext cx="5447665" cy="11430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F4F98A1-EB61-B5CB-B9BC-66C980B0BF4B}"/>
              </a:ext>
            </a:extLst>
          </p:cNvPr>
          <p:cNvSpPr/>
          <p:nvPr/>
        </p:nvSpPr>
        <p:spPr>
          <a:xfrm>
            <a:off x="1345021" y="5562600"/>
            <a:ext cx="2236379" cy="533400"/>
          </a:xfrm>
          <a:prstGeom prst="rect">
            <a:avLst/>
          </a:prstGeom>
          <a:noFill/>
          <a:ln w="76200">
            <a:solidFill>
              <a:srgbClr val="1C24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ED984F-F91E-AC2E-670C-12E04B71AC46}"/>
              </a:ext>
            </a:extLst>
          </p:cNvPr>
          <p:cNvSpPr/>
          <p:nvPr/>
        </p:nvSpPr>
        <p:spPr>
          <a:xfrm>
            <a:off x="5410200" y="4230652"/>
            <a:ext cx="5458550" cy="1179548"/>
          </a:xfrm>
          <a:prstGeom prst="rect">
            <a:avLst/>
          </a:prstGeom>
          <a:noFill/>
          <a:ln w="76200">
            <a:solidFill>
              <a:srgbClr val="1C24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7FB3488-8056-4BB1-EE62-4DAA3C6165E8}"/>
              </a:ext>
            </a:extLst>
          </p:cNvPr>
          <p:cNvCxnSpPr>
            <a:cxnSpLocks/>
          </p:cNvCxnSpPr>
          <p:nvPr/>
        </p:nvCxnSpPr>
        <p:spPr>
          <a:xfrm flipV="1">
            <a:off x="3581400" y="4419600"/>
            <a:ext cx="1807029" cy="1143000"/>
          </a:xfrm>
          <a:prstGeom prst="straightConnector1">
            <a:avLst/>
          </a:prstGeom>
          <a:ln w="76200">
            <a:solidFill>
              <a:srgbClr val="1C245E"/>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56EF4675-1B6C-A224-D4DF-FE9FD0FE0271}"/>
              </a:ext>
            </a:extLst>
          </p:cNvPr>
          <p:cNvSpPr/>
          <p:nvPr/>
        </p:nvSpPr>
        <p:spPr>
          <a:xfrm>
            <a:off x="5715000" y="4800599"/>
            <a:ext cx="4648200" cy="266700"/>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8" name="TextBox 7">
            <a:extLst>
              <a:ext uri="{FF2B5EF4-FFF2-40B4-BE49-F238E27FC236}">
                <a16:creationId xmlns:a16="http://schemas.microsoft.com/office/drawing/2014/main" id="{4099A888-BEE8-530A-F3F0-BBCAF4BA1F0B}"/>
              </a:ext>
            </a:extLst>
          </p:cNvPr>
          <p:cNvSpPr txBox="1"/>
          <p:nvPr/>
        </p:nvSpPr>
        <p:spPr>
          <a:xfrm>
            <a:off x="7620000" y="1516059"/>
            <a:ext cx="4568952" cy="2554545"/>
          </a:xfrm>
          <a:prstGeom prst="rect">
            <a:avLst/>
          </a:prstGeom>
          <a:noFill/>
        </p:spPr>
        <p:txBody>
          <a:bodyPr wrap="square" rtlCol="0">
            <a:spAutoFit/>
          </a:bodyPr>
          <a:lstStyle/>
          <a:p>
            <a:r>
              <a:rPr lang="en-US" sz="2000" spc="150">
                <a:solidFill>
                  <a:schemeClr val="tx2"/>
                </a:solidFill>
                <a:latin typeface="Calibri" panose="020F0502020204030204" pitchFamily="34" charset="0"/>
              </a:rPr>
              <a:t>The bulk upload templates are used for the CS Residential and Anchor Tenant Disclosure data upload, and now contain data fields to indicate a TBD Disclosure option. </a:t>
            </a:r>
          </a:p>
          <a:p>
            <a:endParaRPr lang="en-US" sz="2000" spc="150">
              <a:solidFill>
                <a:schemeClr val="tx2"/>
              </a:solidFill>
              <a:latin typeface="Calibri" panose="020F0502020204030204" pitchFamily="34" charset="0"/>
            </a:endParaRPr>
          </a:p>
          <a:p>
            <a:r>
              <a:rPr lang="en-US" sz="2000" spc="150">
                <a:solidFill>
                  <a:schemeClr val="tx2"/>
                </a:solidFill>
                <a:latin typeface="Calibri" panose="020F0502020204030204" pitchFamily="34" charset="0"/>
              </a:rPr>
              <a:t>New upload templates are available as of November 8, 2024.</a:t>
            </a:r>
          </a:p>
        </p:txBody>
      </p:sp>
      <p:sp>
        <p:nvSpPr>
          <p:cNvPr id="10" name="Rectangle: Rounded Corners 9">
            <a:extLst>
              <a:ext uri="{FF2B5EF4-FFF2-40B4-BE49-F238E27FC236}">
                <a16:creationId xmlns:a16="http://schemas.microsoft.com/office/drawing/2014/main" id="{28FA001F-14BA-89A1-3EFA-6326D40A9539}"/>
              </a:ext>
            </a:extLst>
          </p:cNvPr>
          <p:cNvSpPr/>
          <p:nvPr/>
        </p:nvSpPr>
        <p:spPr>
          <a:xfrm>
            <a:off x="5715000" y="5067299"/>
            <a:ext cx="4648200" cy="266700"/>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graphicFrame>
        <p:nvGraphicFramePr>
          <p:cNvPr id="11" name="Object 10">
            <a:extLst>
              <a:ext uri="{FF2B5EF4-FFF2-40B4-BE49-F238E27FC236}">
                <a16:creationId xmlns:a16="http://schemas.microsoft.com/office/drawing/2014/main" id="{B7D9E9D8-3768-C800-E38D-6A44E60D9C2D}"/>
              </a:ext>
            </a:extLst>
          </p:cNvPr>
          <p:cNvGraphicFramePr>
            <a:graphicFrameLocks noChangeAspect="1"/>
          </p:cNvGraphicFramePr>
          <p:nvPr>
            <p:extLst>
              <p:ext uri="{D42A27DB-BD31-4B8C-83A1-F6EECF244321}">
                <p14:modId xmlns:p14="http://schemas.microsoft.com/office/powerpoint/2010/main" val="2442259406"/>
              </p:ext>
            </p:extLst>
          </p:nvPr>
        </p:nvGraphicFramePr>
        <p:xfrm>
          <a:off x="7740650" y="6200966"/>
          <a:ext cx="4083050" cy="527050"/>
        </p:xfrm>
        <a:graphic>
          <a:graphicData uri="http://schemas.openxmlformats.org/presentationml/2006/ole">
            <mc:AlternateContent xmlns:mc="http://schemas.openxmlformats.org/markup-compatibility/2006">
              <mc:Choice xmlns:v="urn:schemas-microsoft-com:vml" Requires="v">
                <p:oleObj name="Packager Shell Object" showAsIcon="1" r:id="rId4" imgW="4083109" imgH="526915" progId="Package">
                  <p:embed/>
                </p:oleObj>
              </mc:Choice>
              <mc:Fallback>
                <p:oleObj name="Packager Shell Object" showAsIcon="1" r:id="rId4" imgW="4083109" imgH="526915" progId="Package">
                  <p:embed/>
                  <p:pic>
                    <p:nvPicPr>
                      <p:cNvPr id="11" name="Object 10">
                        <a:extLst>
                          <a:ext uri="{FF2B5EF4-FFF2-40B4-BE49-F238E27FC236}">
                            <a16:creationId xmlns:a16="http://schemas.microsoft.com/office/drawing/2014/main" id="{B7D9E9D8-3768-C800-E38D-6A44E60D9C2D}"/>
                          </a:ext>
                        </a:extLst>
                      </p:cNvPr>
                      <p:cNvPicPr/>
                      <p:nvPr/>
                    </p:nvPicPr>
                    <p:blipFill>
                      <a:blip r:embed="rId5"/>
                      <a:stretch>
                        <a:fillRect/>
                      </a:stretch>
                    </p:blipFill>
                    <p:spPr>
                      <a:xfrm>
                        <a:off x="7740650" y="6200966"/>
                        <a:ext cx="4083050" cy="527050"/>
                      </a:xfrm>
                      <a:prstGeom prst="rect">
                        <a:avLst/>
                      </a:prstGeom>
                    </p:spPr>
                  </p:pic>
                </p:oleObj>
              </mc:Fallback>
            </mc:AlternateContent>
          </a:graphicData>
        </a:graphic>
      </p:graphicFrame>
    </p:spTree>
    <p:extLst>
      <p:ext uri="{BB962C8B-B14F-4D97-AF65-F5344CB8AC3E}">
        <p14:creationId xmlns:p14="http://schemas.microsoft.com/office/powerpoint/2010/main" val="10766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1" y="1338828"/>
            <a:ext cx="3276601" cy="4702192"/>
          </a:xfrm>
        </p:spPr>
        <p:txBody>
          <a:bodyPr lIns="274320" tIns="182880" rIns="182880" bIns="91440"/>
          <a:lstStyle/>
          <a:p>
            <a:pPr marL="0" indent="0">
              <a:lnSpc>
                <a:spcPct val="100000"/>
              </a:lnSpc>
              <a:buNone/>
            </a:pPr>
            <a:r>
              <a:rPr lang="en-US" sz="1800">
                <a:solidFill>
                  <a:schemeClr val="accent4"/>
                </a:solidFill>
                <a:latin typeface="Calibri"/>
                <a:ea typeface="Calibri" panose="020F0502020204030204" pitchFamily="34" charset="0"/>
                <a:cs typeface="Calibri"/>
              </a:rPr>
              <a:t>Optional: </a:t>
            </a:r>
            <a:r>
              <a:rPr lang="en-US" sz="1800">
                <a:latin typeface="Calibri"/>
                <a:ea typeface="Calibri" panose="020F0502020204030204" pitchFamily="34" charset="0"/>
                <a:cs typeface="Calibri"/>
              </a:rPr>
              <a:t>If preferred to create the RECIPIENT(S) via the bulk upload process, complete the Recipient Verification Bulk Upload Template and upload in the portal as a csv (see Instructions tab as shown on next slide).</a:t>
            </a:r>
          </a:p>
          <a:p>
            <a:pPr marL="0" indent="0">
              <a:lnSpc>
                <a:spcPct val="100000"/>
              </a:lnSpc>
              <a:buNone/>
            </a:pPr>
            <a:r>
              <a:rPr lang="en-US" sz="1800">
                <a:latin typeface="Calibri"/>
                <a:ea typeface="Calibri" panose="020F0502020204030204" pitchFamily="34" charset="0"/>
                <a:cs typeface="Calibri"/>
              </a:rPr>
              <a:t>The ILSFA AV Manager will then upload to the Portal.</a:t>
            </a:r>
          </a:p>
          <a:p>
            <a:pPr marL="0" indent="0">
              <a:lnSpc>
                <a:spcPct val="100000"/>
              </a:lnSpc>
              <a:buNone/>
            </a:pPr>
            <a:endParaRPr lang="en-US" sz="1800">
              <a:latin typeface="Calibri"/>
              <a:ea typeface="Calibri" panose="020F0502020204030204" pitchFamily="34" charset="0"/>
              <a:cs typeface="Calibri"/>
            </a:endParaRPr>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How to Complete and Submit the Upload Templates</a:t>
            </a:r>
          </a:p>
        </p:txBody>
      </p:sp>
      <p:pic>
        <p:nvPicPr>
          <p:cNvPr id="3" name="Picture 2" descr="A screenshot of a computer&#10;&#10;Description automatically generated">
            <a:extLst>
              <a:ext uri="{FF2B5EF4-FFF2-40B4-BE49-F238E27FC236}">
                <a16:creationId xmlns:a16="http://schemas.microsoft.com/office/drawing/2014/main" id="{DD5D8A76-5C92-ABF7-0112-34EFA73102D9}"/>
              </a:ext>
            </a:extLst>
          </p:cNvPr>
          <p:cNvPicPr>
            <a:picLocks noChangeAspect="1"/>
          </p:cNvPicPr>
          <p:nvPr/>
        </p:nvPicPr>
        <p:blipFill rotWithShape="1">
          <a:blip r:embed="rId2"/>
          <a:srcRect r="25765" b="32919"/>
          <a:stretch/>
        </p:blipFill>
        <p:spPr bwMode="auto">
          <a:xfrm>
            <a:off x="3276600" y="1735720"/>
            <a:ext cx="8610600" cy="430530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8807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810B5-301F-D342-BFF6-EDB9FF36E352}"/>
              </a:ext>
            </a:extLst>
          </p:cNvPr>
          <p:cNvSpPr>
            <a:spLocks noGrp="1"/>
          </p:cNvSpPr>
          <p:nvPr>
            <p:ph idx="1"/>
          </p:nvPr>
        </p:nvSpPr>
        <p:spPr>
          <a:xfrm>
            <a:off x="0" y="1338829"/>
            <a:ext cx="3352800" cy="5519172"/>
          </a:xfrm>
        </p:spPr>
        <p:txBody>
          <a:bodyPr lIns="274320" tIns="182880" rIns="182880" bIns="182880"/>
          <a:lstStyle/>
          <a:p>
            <a:pPr marL="0" indent="0">
              <a:spcBef>
                <a:spcPts val="0"/>
              </a:spcBef>
              <a:buNone/>
            </a:pPr>
            <a:r>
              <a:rPr lang="en-US">
                <a:ea typeface="Calibri" panose="020F0502020204030204" pitchFamily="34" charset="0"/>
                <a:cs typeface="Calibri" panose="020F0502020204030204" pitchFamily="34" charset="0"/>
              </a:rPr>
              <a:t>Complete the CS Bulk Upload Template. (New fields AX-BI were added in support of the TDB Disclosure form option.)</a:t>
            </a:r>
          </a:p>
          <a:p>
            <a:pPr marL="0" indent="0">
              <a:spcBef>
                <a:spcPts val="0"/>
              </a:spcBef>
              <a:buNone/>
            </a:pPr>
            <a:endParaRPr lang="en-US">
              <a:ea typeface="Calibri" panose="020F0502020204030204" pitchFamily="34" charset="0"/>
              <a:cs typeface="Calibri" panose="020F0502020204030204" pitchFamily="34" charset="0"/>
            </a:endParaRPr>
          </a:p>
          <a:p>
            <a:pPr marL="0" indent="0">
              <a:spcBef>
                <a:spcPts val="0"/>
              </a:spcBef>
              <a:buNone/>
            </a:pPr>
            <a:r>
              <a:rPr lang="en-US">
                <a:ea typeface="Calibri" panose="020F0502020204030204" pitchFamily="34" charset="0"/>
                <a:cs typeface="Calibri" panose="020F0502020204030204" pitchFamily="34" charset="0"/>
              </a:rPr>
              <a:t>Refer to the Instructions tab and complete all relevant data fields.</a:t>
            </a:r>
          </a:p>
          <a:p>
            <a:endParaRPr lang="en-US" sz="1800"/>
          </a:p>
          <a:p>
            <a:endParaRPr lang="en-US" sz="1800"/>
          </a:p>
        </p:txBody>
      </p:sp>
      <p:sp>
        <p:nvSpPr>
          <p:cNvPr id="4" name="Title 3">
            <a:extLst>
              <a:ext uri="{FF2B5EF4-FFF2-40B4-BE49-F238E27FC236}">
                <a16:creationId xmlns:a16="http://schemas.microsoft.com/office/drawing/2014/main" id="{CD8FA9F4-E281-44E5-8F91-21890730C7BE}"/>
              </a:ext>
            </a:extLst>
          </p:cNvPr>
          <p:cNvSpPr>
            <a:spLocks noGrp="1"/>
          </p:cNvSpPr>
          <p:nvPr>
            <p:ph type="title"/>
          </p:nvPr>
        </p:nvSpPr>
        <p:spPr/>
        <p:txBody>
          <a:bodyPr/>
          <a:lstStyle/>
          <a:p>
            <a:r>
              <a:rPr lang="en-US"/>
              <a:t>How to Complete and Submit the Upload Templates</a:t>
            </a:r>
          </a:p>
        </p:txBody>
      </p:sp>
      <p:pic>
        <p:nvPicPr>
          <p:cNvPr id="5" name="Picture 4">
            <a:extLst>
              <a:ext uri="{FF2B5EF4-FFF2-40B4-BE49-F238E27FC236}">
                <a16:creationId xmlns:a16="http://schemas.microsoft.com/office/drawing/2014/main" id="{699F5CA6-268F-A6E5-54EA-580A2C869EC0}"/>
              </a:ext>
            </a:extLst>
          </p:cNvPr>
          <p:cNvPicPr>
            <a:picLocks noChangeAspect="1"/>
          </p:cNvPicPr>
          <p:nvPr/>
        </p:nvPicPr>
        <p:blipFill>
          <a:blip r:embed="rId2"/>
          <a:stretch>
            <a:fillRect/>
          </a:stretch>
        </p:blipFill>
        <p:spPr>
          <a:xfrm>
            <a:off x="3352800" y="1650934"/>
            <a:ext cx="8812350" cy="5054665"/>
          </a:xfrm>
          <a:prstGeom prst="rect">
            <a:avLst/>
          </a:prstGeom>
        </p:spPr>
      </p:pic>
      <p:sp>
        <p:nvSpPr>
          <p:cNvPr id="6" name="Oval 5">
            <a:extLst>
              <a:ext uri="{FF2B5EF4-FFF2-40B4-BE49-F238E27FC236}">
                <a16:creationId xmlns:a16="http://schemas.microsoft.com/office/drawing/2014/main" id="{B270AC32-50B2-B759-7CF9-3720B05EAB2D}"/>
              </a:ext>
            </a:extLst>
          </p:cNvPr>
          <p:cNvSpPr/>
          <p:nvPr/>
        </p:nvSpPr>
        <p:spPr>
          <a:xfrm>
            <a:off x="3886200" y="6096000"/>
            <a:ext cx="609600" cy="228600"/>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03B90834-53BC-9C1C-C99B-8173B0839F0D}"/>
              </a:ext>
            </a:extLst>
          </p:cNvPr>
          <p:cNvCxnSpPr>
            <a:cxnSpLocks/>
            <a:endCxn id="6" idx="2"/>
          </p:cNvCxnSpPr>
          <p:nvPr/>
        </p:nvCxnSpPr>
        <p:spPr>
          <a:xfrm>
            <a:off x="2590800" y="5410200"/>
            <a:ext cx="1295400" cy="800100"/>
          </a:xfrm>
          <a:prstGeom prst="straightConnector1">
            <a:avLst/>
          </a:prstGeom>
          <a:ln w="76200">
            <a:solidFill>
              <a:srgbClr val="1C24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001618"/>
      </p:ext>
    </p:extLst>
  </p:cSld>
  <p:clrMapOvr>
    <a:masterClrMapping/>
  </p:clrMapOvr>
</p:sld>
</file>

<file path=ppt/theme/theme1.xml><?xml version="1.0" encoding="utf-8"?>
<a:theme xmlns:a="http://schemas.openxmlformats.org/drawingml/2006/main" name="Office Theme">
  <a:themeElements>
    <a:clrScheme name="19ILSFA Theme">
      <a:dk1>
        <a:srgbClr val="202025"/>
      </a:dk1>
      <a:lt1>
        <a:srgbClr val="FFFFFF"/>
      </a:lt1>
      <a:dk2>
        <a:srgbClr val="1C245E"/>
      </a:dk2>
      <a:lt2>
        <a:srgbClr val="D3D9FA"/>
      </a:lt2>
      <a:accent1>
        <a:srgbClr val="5062E5"/>
      </a:accent1>
      <a:accent2>
        <a:srgbClr val="FACE0C"/>
      </a:accent2>
      <a:accent3>
        <a:srgbClr val="57D983"/>
      </a:accent3>
      <a:accent4>
        <a:srgbClr val="DF4D21"/>
      </a:accent4>
      <a:accent5>
        <a:srgbClr val="1C245E"/>
      </a:accent5>
      <a:accent6>
        <a:srgbClr val="D3D9FA"/>
      </a:accent6>
      <a:hlink>
        <a:srgbClr val="5062E5"/>
      </a:hlink>
      <a:folHlink>
        <a:srgbClr val="202025"/>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ILSFA PPT Template" id="{03CC97CE-F8B7-4766-B5EB-7EBB47B717B4}" vid="{B3EE1C08-C54D-4B13-AF8B-A908C05957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06E127288E664784213818CB5C5DCA" ma:contentTypeVersion="20" ma:contentTypeDescription="Create a new document." ma:contentTypeScope="" ma:versionID="9472edbfb0bcde4de3e90f0b05cc24dd">
  <xsd:schema xmlns:xsd="http://www.w3.org/2001/XMLSchema" xmlns:xs="http://www.w3.org/2001/XMLSchema" xmlns:p="http://schemas.microsoft.com/office/2006/metadata/properties" xmlns:ns1="http://schemas.microsoft.com/sharepoint/v3" xmlns:ns2="b6b43722-16b9-40ab-9842-b5379c0457c4" xmlns:ns3="3b95cb2c-15d4-40b4-a5ea-5b363946ee4f" targetNamespace="http://schemas.microsoft.com/office/2006/metadata/properties" ma:root="true" ma:fieldsID="7b7b4977b1ff0ad45e40a4c66aea9891" ns1:_="" ns2:_="" ns3:_="">
    <xsd:import namespace="http://schemas.microsoft.com/sharepoint/v3"/>
    <xsd:import namespace="b6b43722-16b9-40ab-9842-b5379c0457c4"/>
    <xsd:import namespace="3b95cb2c-15d4-40b4-a5ea-5b363946ee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b43722-16b9-40ab-9842-b5379c045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929fd34-26c8-4d9f-a66d-c4a6e1935494"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95cb2c-15d4-40b4-a5ea-5b363946ee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8fe15d5-506a-46b3-8627-fe2bafb960da}" ma:internalName="TaxCatchAll" ma:showField="CatchAllData" ma:web="3b95cb2c-15d4-40b4-a5ea-5b363946ee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b95cb2c-15d4-40b4-a5ea-5b363946ee4f" xsi:nil="true"/>
    <_ip_UnifiedCompliancePolicyProperties xmlns="http://schemas.microsoft.com/sharepoint/v3" xsi:nil="true"/>
    <lcf76f155ced4ddcb4097134ff3c332f xmlns="b6b43722-16b9-40ab-9842-b5379c0457c4">
      <Terms xmlns="http://schemas.microsoft.com/office/infopath/2007/PartnerControls"/>
    </lcf76f155ced4ddcb4097134ff3c332f>
    <SharedWithUsers xmlns="3b95cb2c-15d4-40b4-a5ea-5b363946ee4f">
      <UserInfo>
        <DisplayName>Tonya Johnson</DisplayName>
        <AccountId>586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209960-5227-4171-9081-F05676177B5B}">
  <ds:schemaRefs>
    <ds:schemaRef ds:uri="3b95cb2c-15d4-40b4-a5ea-5b363946ee4f"/>
    <ds:schemaRef ds:uri="b6b43722-16b9-40ab-9842-b5379c0457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17BAF1-B96D-46F3-90F4-9D8A21501078}">
  <ds:schemaRefs>
    <ds:schemaRef ds:uri="3b95cb2c-15d4-40b4-a5ea-5b363946ee4f"/>
    <ds:schemaRef ds:uri="b6b43722-16b9-40ab-9842-b5379c0457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383DFDC-1C58-419A-894B-78C6BD01C4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2024 ILSFA PPT Template</Template>
  <Application>Microsoft Office PowerPoint</Application>
  <PresentationFormat>Widescreen</PresentationFormat>
  <Slides>22</Slides>
  <Notes>1</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Community Solar and To Be Determined Disclosure AV Guidance</vt:lpstr>
      <vt:lpstr>Table of Contents</vt:lpstr>
      <vt:lpstr>CS and TBD Disclosure Form Instructions</vt:lpstr>
      <vt:lpstr>Overall TBD Disclosure Process Steps</vt:lpstr>
      <vt:lpstr>Overall AV Role &amp; Responsibilities</vt:lpstr>
      <vt:lpstr>What do I need to Get Started?</vt:lpstr>
      <vt:lpstr>Location of the Revised CS Upload Templates (Salesforce)</vt:lpstr>
      <vt:lpstr>How to Complete and Submit the Upload Templates</vt:lpstr>
      <vt:lpstr>How to Complete and Submit the Upload Templates</vt:lpstr>
      <vt:lpstr>New Fields AX-BI</vt:lpstr>
      <vt:lpstr>New Portal View Options</vt:lpstr>
      <vt:lpstr>How to Manage TBD Notifications</vt:lpstr>
      <vt:lpstr>How to Manage TBD Notifications</vt:lpstr>
      <vt:lpstr>Managing TBD Status Changes</vt:lpstr>
      <vt:lpstr>Bulk Upload Template - Cancellations</vt:lpstr>
      <vt:lpstr>Bulk Upload Template - Cancellations</vt:lpstr>
      <vt:lpstr>TBD Extensions</vt:lpstr>
      <vt:lpstr>Bulk Upload Template – Project Assignment</vt:lpstr>
      <vt:lpstr>Bulk Upload Template – Project Assignment</vt:lpstr>
      <vt:lpstr>Additional Support: Bulk Upload Video</vt:lpstr>
      <vt:lpstr>FAQs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Libby Hurdelbrink</dc:creator>
  <cp:revision>3</cp:revision>
  <dcterms:created xsi:type="dcterms:W3CDTF">2024-09-13T18:10:36Z</dcterms:created>
  <dcterms:modified xsi:type="dcterms:W3CDTF">2024-11-13T18:24:51Z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0x0101002806E127288E664784213818CB5C5DCA</vt:lpwstr>
  </property>
  <property fmtid="{D5CDD505-2E9C-101B-9397-08002B2CF9AE}" pid="3" name="MediaServiceImageTags">
    <vt:lpwstr/>
  </property>
</Properties>
</file>