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60" r:id="rId3"/>
    <p:sldId id="303" r:id="rId4"/>
    <p:sldId id="261" r:id="rId5"/>
    <p:sldId id="270" r:id="rId6"/>
    <p:sldId id="271" r:id="rId7"/>
    <p:sldId id="272" r:id="rId8"/>
    <p:sldId id="273" r:id="rId9"/>
    <p:sldId id="304" r:id="rId10"/>
    <p:sldId id="310" r:id="rId11"/>
    <p:sldId id="276" r:id="rId12"/>
    <p:sldId id="277" r:id="rId13"/>
    <p:sldId id="305" r:id="rId14"/>
    <p:sldId id="298" r:id="rId15"/>
    <p:sldId id="300" r:id="rId16"/>
    <p:sldId id="293" r:id="rId17"/>
    <p:sldId id="302" r:id="rId18"/>
    <p:sldId id="279" r:id="rId19"/>
    <p:sldId id="306" r:id="rId20"/>
    <p:sldId id="281" r:id="rId21"/>
    <p:sldId id="309" r:id="rId22"/>
    <p:sldId id="283" r:id="rId23"/>
    <p:sldId id="285" r:id="rId24"/>
    <p:sldId id="308" r:id="rId25"/>
    <p:sldId id="284" r:id="rId26"/>
    <p:sldId id="307" r:id="rId27"/>
    <p:sldId id="287" r:id="rId28"/>
    <p:sldId id="288" r:id="rId29"/>
    <p:sldId id="28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995E03-29A7-4C56-A761-FFF6F8252314}">
          <p14:sldIdLst>
            <p14:sldId id="256"/>
            <p14:sldId id="260"/>
            <p14:sldId id="303"/>
            <p14:sldId id="261"/>
            <p14:sldId id="270"/>
            <p14:sldId id="271"/>
            <p14:sldId id="272"/>
            <p14:sldId id="273"/>
            <p14:sldId id="304"/>
            <p14:sldId id="310"/>
            <p14:sldId id="276"/>
            <p14:sldId id="277"/>
            <p14:sldId id="305"/>
          </p14:sldIdLst>
        </p14:section>
        <p14:section name="Untitled Section" id="{9EFE7E68-7DEB-4055-BD10-1D433CA18DAE}">
          <p14:sldIdLst>
            <p14:sldId id="298"/>
            <p14:sldId id="300"/>
            <p14:sldId id="293"/>
            <p14:sldId id="302"/>
            <p14:sldId id="279"/>
            <p14:sldId id="306"/>
            <p14:sldId id="281"/>
            <p14:sldId id="309"/>
            <p14:sldId id="283"/>
            <p14:sldId id="285"/>
            <p14:sldId id="308"/>
            <p14:sldId id="284"/>
            <p14:sldId id="307"/>
            <p14:sldId id="287"/>
            <p14:sldId id="288"/>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orrado" initials="EC" lastIdx="20" clrIdx="0">
    <p:extLst>
      <p:ext uri="{19B8F6BF-5375-455C-9EA6-DF929625EA0E}">
        <p15:presenceInfo xmlns:p15="http://schemas.microsoft.com/office/powerpoint/2012/main" userId="S::elizabeth.corrado@elevateenergy.org::ac5e83a4-0280-41a4-a837-83a36496edbd" providerId="AD"/>
      </p:ext>
    </p:extLst>
  </p:cmAuthor>
  <p:cmAuthor id="2" name="Elena Savona" initials="ES" lastIdx="26" clrIdx="1">
    <p:extLst>
      <p:ext uri="{19B8F6BF-5375-455C-9EA6-DF929625EA0E}">
        <p15:presenceInfo xmlns:p15="http://schemas.microsoft.com/office/powerpoint/2012/main" userId="S::Elena.Savona@elevateenergy.org::fa02de18-2a16-4245-a797-f3c372f3c672" providerId="AD"/>
      </p:ext>
    </p:extLst>
  </p:cmAuthor>
  <p:cmAuthor id="3" name="Joanna Racho" initials="JR" lastIdx="2" clrIdx="2">
    <p:extLst>
      <p:ext uri="{19B8F6BF-5375-455C-9EA6-DF929625EA0E}">
        <p15:presenceInfo xmlns:p15="http://schemas.microsoft.com/office/powerpoint/2012/main" userId="S::Joanna.Racho@elevateenergy.org::49f70a74-e86b-4214-8ede-23dcdde53350" providerId="AD"/>
      </p:ext>
    </p:extLst>
  </p:cmAuthor>
  <p:cmAuthor id="4" name="Laura Oakleaf" initials="LO" lastIdx="6" clrIdx="3">
    <p:extLst>
      <p:ext uri="{19B8F6BF-5375-455C-9EA6-DF929625EA0E}">
        <p15:presenceInfo xmlns:p15="http://schemas.microsoft.com/office/powerpoint/2012/main" userId="S::laura.oakleaf@elevateenergy.org::978be01f-908e-4bf1-aa1f-ddb60329cd10" providerId="AD"/>
      </p:ext>
    </p:extLst>
  </p:cmAuthor>
  <p:cmAuthor id="5" name="Hannah Magnuson" initials="HM" lastIdx="11" clrIdx="4">
    <p:extLst>
      <p:ext uri="{19B8F6BF-5375-455C-9EA6-DF929625EA0E}">
        <p15:presenceInfo xmlns:p15="http://schemas.microsoft.com/office/powerpoint/2012/main" userId="S::Hannah.Magnuson@elevateenergy.org::28a8f43e-59a4-4aeb-8f25-28ff2d340839" providerId="AD"/>
      </p:ext>
    </p:extLst>
  </p:cmAuthor>
  <p:cmAuthor id="6" name="Elizabeth Corrado" initials="EC [2]" lastIdx="2" clrIdx="5">
    <p:extLst>
      <p:ext uri="{19B8F6BF-5375-455C-9EA6-DF929625EA0E}">
        <p15:presenceInfo xmlns:p15="http://schemas.microsoft.com/office/powerpoint/2012/main" userId="S::elizabeth.corrado@elevatenp.org::ac5e83a4-0280-41a4-a837-83a36496ed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460"/>
    <a:srgbClr val="E04E22"/>
    <a:srgbClr val="FACE0C"/>
    <a:srgbClr val="D4D9FA"/>
    <a:srgbClr val="506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9339" autoAdjust="0"/>
  </p:normalViewPr>
  <p:slideViewPr>
    <p:cSldViewPr snapToObjects="1">
      <p:cViewPr varScale="1">
        <p:scale>
          <a:sx n="59" d="100"/>
          <a:sy n="59" d="100"/>
        </p:scale>
        <p:origin x="1448" y="64"/>
      </p:cViewPr>
      <p:guideLst/>
    </p:cSldViewPr>
  </p:slideViewPr>
  <p:notesTextViewPr>
    <p:cViewPr>
      <p:scale>
        <a:sx n="1" d="1"/>
        <a:sy n="1" d="1"/>
      </p:scale>
      <p:origin x="0" y="0"/>
    </p:cViewPr>
  </p:notesTextViewPr>
  <p:notesViewPr>
    <p:cSldViewPr snapToObjects="1">
      <p:cViewPr varScale="1">
        <p:scale>
          <a:sx n="87" d="100"/>
          <a:sy n="87" d="100"/>
        </p:scale>
        <p:origin x="345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458A99-5860-4A08-899B-A0FF0009D9B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41920FA-4DF9-4260-9BB6-2DB307DB7FC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D2DA5F-D246-4039-B05C-E87980BF7A43}" type="datetimeFigureOut">
              <a:rPr lang="en-US" smtClean="0"/>
              <a:t>5/27/2022</a:t>
            </a:fld>
            <a:endParaRPr lang="en-US"/>
          </a:p>
        </p:txBody>
      </p:sp>
      <p:sp>
        <p:nvSpPr>
          <p:cNvPr id="4" name="Footer Placeholder 3">
            <a:extLst>
              <a:ext uri="{FF2B5EF4-FFF2-40B4-BE49-F238E27FC236}">
                <a16:creationId xmlns:a16="http://schemas.microsoft.com/office/drawing/2014/main" id="{6552DA88-B7B3-452C-B9A4-64FBD6865F5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908165-DF5D-4D51-B03D-CDFE2EBA6AC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3876CDD-B26B-4C68-ABCB-F21512748C92}" type="slidenum">
              <a:rPr lang="en-US" smtClean="0"/>
              <a:t>‹#›</a:t>
            </a:fld>
            <a:endParaRPr lang="en-US"/>
          </a:p>
        </p:txBody>
      </p:sp>
    </p:spTree>
    <p:extLst>
      <p:ext uri="{BB962C8B-B14F-4D97-AF65-F5344CB8AC3E}">
        <p14:creationId xmlns:p14="http://schemas.microsoft.com/office/powerpoint/2010/main" val="215750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Calibri" panose="020F0502020204030204" pitchFamily="34" charset="0"/>
              </a:defRPr>
            </a:lvl1pPr>
          </a:lstStyle>
          <a:p>
            <a:fld id="{89436623-1791-274B-8CC4-E17973181C5C}" type="datetimeFigureOut">
              <a:rPr lang="en-US" smtClean="0"/>
              <a:pPr/>
              <a:t>5/27/2022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Calibri" panose="020F0502020204030204" pitchFamily="34" charset="0"/>
              </a:defRPr>
            </a:lvl1pPr>
          </a:lstStyle>
          <a:p>
            <a:fld id="{9F0A1ABF-A02A-3F42-805E-3E0A90D796E9}" type="slidenum">
              <a:rPr lang="en-US" smtClean="0"/>
              <a:pPr/>
              <a:t>‹#›</a:t>
            </a:fld>
            <a:endParaRPr lang="en-US" dirty="0"/>
          </a:p>
        </p:txBody>
      </p:sp>
    </p:spTree>
    <p:extLst>
      <p:ext uri="{BB962C8B-B14F-4D97-AF65-F5344CB8AC3E}">
        <p14:creationId xmlns:p14="http://schemas.microsoft.com/office/powerpoint/2010/main" val="13939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7</a:t>
            </a:fld>
            <a:endParaRPr lang="en-US" dirty="0"/>
          </a:p>
        </p:txBody>
      </p:sp>
    </p:spTree>
    <p:extLst>
      <p:ext uri="{BB962C8B-B14F-4D97-AF65-F5344CB8AC3E}">
        <p14:creationId xmlns:p14="http://schemas.microsoft.com/office/powerpoint/2010/main" val="163205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22</a:t>
            </a:fld>
            <a:endParaRPr lang="en-US" dirty="0"/>
          </a:p>
        </p:txBody>
      </p:sp>
    </p:spTree>
    <p:extLst>
      <p:ext uri="{BB962C8B-B14F-4D97-AF65-F5344CB8AC3E}">
        <p14:creationId xmlns:p14="http://schemas.microsoft.com/office/powerpoint/2010/main" val="427278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23</a:t>
            </a:fld>
            <a:endParaRPr lang="en-US" dirty="0"/>
          </a:p>
        </p:txBody>
      </p:sp>
    </p:spTree>
    <p:extLst>
      <p:ext uri="{BB962C8B-B14F-4D97-AF65-F5344CB8AC3E}">
        <p14:creationId xmlns:p14="http://schemas.microsoft.com/office/powerpoint/2010/main" val="138405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25</a:t>
            </a:fld>
            <a:endParaRPr lang="en-US" dirty="0"/>
          </a:p>
        </p:txBody>
      </p:sp>
    </p:spTree>
    <p:extLst>
      <p:ext uri="{BB962C8B-B14F-4D97-AF65-F5344CB8AC3E}">
        <p14:creationId xmlns:p14="http://schemas.microsoft.com/office/powerpoint/2010/main" val="69347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26</a:t>
            </a:fld>
            <a:endParaRPr lang="en-US" dirty="0"/>
          </a:p>
        </p:txBody>
      </p:sp>
    </p:spTree>
    <p:extLst>
      <p:ext uri="{BB962C8B-B14F-4D97-AF65-F5344CB8AC3E}">
        <p14:creationId xmlns:p14="http://schemas.microsoft.com/office/powerpoint/2010/main" val="203867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a:t>
            </a:r>
          </a:p>
        </p:txBody>
      </p:sp>
      <p:sp>
        <p:nvSpPr>
          <p:cNvPr id="4" name="Slide Number Placeholder 3"/>
          <p:cNvSpPr>
            <a:spLocks noGrp="1"/>
          </p:cNvSpPr>
          <p:nvPr>
            <p:ph type="sldNum" sz="quarter" idx="5"/>
          </p:nvPr>
        </p:nvSpPr>
        <p:spPr/>
        <p:txBody>
          <a:bodyPr/>
          <a:lstStyle/>
          <a:p>
            <a:fld id="{9F0A1ABF-A02A-3F42-805E-3E0A90D796E9}" type="slidenum">
              <a:rPr lang="en-US" smtClean="0"/>
              <a:pPr/>
              <a:t>10</a:t>
            </a:fld>
            <a:endParaRPr lang="en-US" dirty="0"/>
          </a:p>
        </p:txBody>
      </p:sp>
    </p:spTree>
    <p:extLst>
      <p:ext uri="{BB962C8B-B14F-4D97-AF65-F5344CB8AC3E}">
        <p14:creationId xmlns:p14="http://schemas.microsoft.com/office/powerpoint/2010/main" val="92758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11</a:t>
            </a:fld>
            <a:endParaRPr lang="en-US" dirty="0"/>
          </a:p>
        </p:txBody>
      </p:sp>
    </p:spTree>
    <p:extLst>
      <p:ext uri="{BB962C8B-B14F-4D97-AF65-F5344CB8AC3E}">
        <p14:creationId xmlns:p14="http://schemas.microsoft.com/office/powerpoint/2010/main" val="118225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12</a:t>
            </a:fld>
            <a:endParaRPr lang="en-US" dirty="0"/>
          </a:p>
        </p:txBody>
      </p:sp>
    </p:spTree>
    <p:extLst>
      <p:ext uri="{BB962C8B-B14F-4D97-AF65-F5344CB8AC3E}">
        <p14:creationId xmlns:p14="http://schemas.microsoft.com/office/powerpoint/2010/main" val="64018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13</a:t>
            </a:fld>
            <a:endParaRPr lang="en-US" dirty="0"/>
          </a:p>
        </p:txBody>
      </p:sp>
    </p:spTree>
    <p:extLst>
      <p:ext uri="{BB962C8B-B14F-4D97-AF65-F5344CB8AC3E}">
        <p14:creationId xmlns:p14="http://schemas.microsoft.com/office/powerpoint/2010/main" val="13147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17</a:t>
            </a:fld>
            <a:endParaRPr lang="en-US" dirty="0"/>
          </a:p>
        </p:txBody>
      </p:sp>
    </p:spTree>
    <p:extLst>
      <p:ext uri="{BB962C8B-B14F-4D97-AF65-F5344CB8AC3E}">
        <p14:creationId xmlns:p14="http://schemas.microsoft.com/office/powerpoint/2010/main" val="349441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18</a:t>
            </a:fld>
            <a:endParaRPr lang="en-US" dirty="0"/>
          </a:p>
        </p:txBody>
      </p:sp>
    </p:spTree>
    <p:extLst>
      <p:ext uri="{BB962C8B-B14F-4D97-AF65-F5344CB8AC3E}">
        <p14:creationId xmlns:p14="http://schemas.microsoft.com/office/powerpoint/2010/main" val="364001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20</a:t>
            </a:fld>
            <a:endParaRPr lang="en-US" dirty="0"/>
          </a:p>
        </p:txBody>
      </p:sp>
    </p:spTree>
    <p:extLst>
      <p:ext uri="{BB962C8B-B14F-4D97-AF65-F5344CB8AC3E}">
        <p14:creationId xmlns:p14="http://schemas.microsoft.com/office/powerpoint/2010/main" val="84903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21</a:t>
            </a:fld>
            <a:endParaRPr lang="en-US" dirty="0"/>
          </a:p>
        </p:txBody>
      </p:sp>
    </p:spTree>
    <p:extLst>
      <p:ext uri="{BB962C8B-B14F-4D97-AF65-F5344CB8AC3E}">
        <p14:creationId xmlns:p14="http://schemas.microsoft.com/office/powerpoint/2010/main" val="4195259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1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4385815"/>
            <a:ext cx="9144000" cy="2472185"/>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B56F4A6-5213-4F8D-BF78-C0893638102D}"/>
              </a:ext>
            </a:extLst>
          </p:cNvPr>
          <p:cNvSpPr/>
          <p:nvPr userDrawn="1"/>
        </p:nvSpPr>
        <p:spPr>
          <a:xfrm>
            <a:off x="0" y="1447800"/>
            <a:ext cx="9144000" cy="2938015"/>
          </a:xfrm>
          <a:prstGeom prst="rect">
            <a:avLst/>
          </a:prstGeom>
          <a:effectLst>
            <a:outerShdw blurRad="254000" dist="127000" dir="5400000" algn="ctr" rotWithShape="0">
              <a:srgbClr val="000000">
                <a:alpha val="25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1831895"/>
            <a:ext cx="9144000" cy="2169825"/>
          </a:xfrm>
          <a:noFill/>
          <a:effectLst/>
        </p:spPr>
        <p:txBody>
          <a:bodyPr wrap="square" lIns="914400" tIns="731520" rIns="914400" bIns="731520" anchor="ctr" anchorCtr="0">
            <a:spAutoFit/>
          </a:bodyPr>
          <a:lstStyle>
            <a:lvl1pPr marL="0" indent="0" algn="l">
              <a:tabLst/>
              <a:defRPr sz="4500" b="1" i="0" spc="-113">
                <a:solidFill>
                  <a:schemeClr val="bg1"/>
                </a:solidFill>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0BFDC20-4108-443F-8DF6-FACB866D9920}"/>
              </a:ext>
            </a:extLst>
          </p:cNvPr>
          <p:cNvPicPr>
            <a:picLocks noChangeAspect="1"/>
          </p:cNvPicPr>
          <p:nvPr userDrawn="1"/>
        </p:nvPicPr>
        <p:blipFill>
          <a:blip r:embed="rId2"/>
          <a:stretch>
            <a:fillRect/>
          </a:stretch>
        </p:blipFill>
        <p:spPr>
          <a:xfrm>
            <a:off x="228600" y="459423"/>
            <a:ext cx="2799276" cy="528954"/>
          </a:xfrm>
          <a:prstGeom prst="rect">
            <a:avLst/>
          </a:prstGeom>
        </p:spPr>
      </p:pic>
      <p:sp>
        <p:nvSpPr>
          <p:cNvPr id="16" name="Subtitle 2">
            <a:extLst>
              <a:ext uri="{FF2B5EF4-FFF2-40B4-BE49-F238E27FC236}">
                <a16:creationId xmlns:a16="http://schemas.microsoft.com/office/drawing/2014/main" id="{42666720-8E2B-4D8A-AD40-3D6B9D31F2D4}"/>
              </a:ext>
            </a:extLst>
          </p:cNvPr>
          <p:cNvSpPr>
            <a:spLocks noGrp="1"/>
          </p:cNvSpPr>
          <p:nvPr>
            <p:ph type="subTitle" idx="1"/>
          </p:nvPr>
        </p:nvSpPr>
        <p:spPr>
          <a:xfrm>
            <a:off x="0" y="4385815"/>
            <a:ext cx="9144000" cy="1769074"/>
          </a:xfrm>
        </p:spPr>
        <p:txBody>
          <a:bodyPr wrap="square" lIns="914400" tIns="731520" rIns="914400" bIns="731520">
            <a:spAutoFit/>
          </a:bodyPr>
          <a:lstStyle>
            <a:lvl1pPr marL="0" indent="0" algn="l">
              <a:buNone/>
              <a:defRPr sz="1800" spc="15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Click to edit Master subtitle style</a:t>
            </a:r>
            <a:endParaRPr lang="en-US" dirty="0"/>
          </a:p>
        </p:txBody>
      </p:sp>
      <p:sp>
        <p:nvSpPr>
          <p:cNvPr id="15" name="Slide Number Placeholder 5">
            <a:extLst>
              <a:ext uri="{FF2B5EF4-FFF2-40B4-BE49-F238E27FC236}">
                <a16:creationId xmlns:a16="http://schemas.microsoft.com/office/drawing/2014/main" id="{EF4BFDE5-457A-40DB-9499-22C104BDA87F}"/>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Tree>
    <p:extLst>
      <p:ext uri="{BB962C8B-B14F-4D97-AF65-F5344CB8AC3E}">
        <p14:creationId xmlns:p14="http://schemas.microsoft.com/office/powerpoint/2010/main" val="367432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pead Image/Graphic">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7D0C6E6-361C-45C6-8BDA-568FD6AA82B4}"/>
              </a:ext>
            </a:extLst>
          </p:cNvPr>
          <p:cNvSpPr>
            <a:spLocks noGrp="1"/>
          </p:cNvSpPr>
          <p:nvPr>
            <p:ph sz="quarter" idx="10"/>
          </p:nvPr>
        </p:nvSpPr>
        <p:spPr>
          <a:xfrm>
            <a:off x="0" y="0"/>
            <a:ext cx="9144000" cy="5791200"/>
          </a:xfrm>
          <a:solidFill>
            <a:schemeClr val="accent1"/>
          </a:solidFill>
          <a:effectLst>
            <a:outerShdw blurRad="50800" dist="38100" dir="5400000" algn="t" rotWithShape="0">
              <a:prstClr val="black">
                <a:alpha val="40000"/>
              </a:prstClr>
            </a:outerShdw>
          </a:effectLst>
        </p:spPr>
        <p:txBody>
          <a:bodyPr lIns="548640" tIns="548640" rIns="548640" bIns="548640"/>
          <a:lstStyle>
            <a:lvl1pPr marL="171450" indent="-171450">
              <a:buFont typeface="Arial" panose="020B0604020202020204" pitchFamily="34" charset="0"/>
              <a:buChar char="•"/>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6728566-6916-48D5-9468-89D7EAFDC30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1" name="Picture 10">
            <a:extLst>
              <a:ext uri="{FF2B5EF4-FFF2-40B4-BE49-F238E27FC236}">
                <a16:creationId xmlns:a16="http://schemas.microsoft.com/office/drawing/2014/main" id="{B0DEBE82-AF50-4971-9C67-173A3B1539FF}"/>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2" name="Slide Number Placeholder 5">
            <a:extLst>
              <a:ext uri="{FF2B5EF4-FFF2-40B4-BE49-F238E27FC236}">
                <a16:creationId xmlns:a16="http://schemas.microsoft.com/office/drawing/2014/main" id="{E16256FE-8BA6-4A7F-BC92-0B663F579CF6}"/>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42421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2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3962401"/>
            <a:ext cx="9144000" cy="2895600"/>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FD7E3DCA-8521-4697-87DC-B47338836514}"/>
              </a:ext>
            </a:extLst>
          </p:cNvPr>
          <p:cNvSpPr/>
          <p:nvPr userDrawn="1"/>
        </p:nvSpPr>
        <p:spPr>
          <a:xfrm rot="5400000">
            <a:off x="1866901" y="-1866901"/>
            <a:ext cx="5410200" cy="9144001"/>
          </a:xfrm>
          <a:prstGeom prst="rect">
            <a:avLst/>
          </a:prstGeom>
          <a:solidFill>
            <a:schemeClr val="tx2"/>
          </a:solidFill>
          <a:ln>
            <a:noFill/>
          </a:ln>
          <a:effectLst>
            <a:outerShdw blurRad="254000" dist="127000" dir="5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3317095"/>
            <a:ext cx="9144000" cy="2062103"/>
          </a:xfrm>
          <a:noFill/>
          <a:effectLst/>
        </p:spPr>
        <p:txBody>
          <a:bodyPr wrap="square" lIns="548640" tIns="731520" rIns="548640" bIns="731520" anchor="b" anchorCtr="0">
            <a:spAutoFit/>
          </a:bodyPr>
          <a:lstStyle>
            <a:lvl1pPr marL="0" indent="0" algn="l">
              <a:tabLst/>
              <a:defRPr sz="3600" b="1" i="0" spc="-113">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D69674C-673D-4FEA-949F-AFC9338769F7}"/>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pic>
        <p:nvPicPr>
          <p:cNvPr id="22" name="Picture 21">
            <a:extLst>
              <a:ext uri="{FF2B5EF4-FFF2-40B4-BE49-F238E27FC236}">
                <a16:creationId xmlns:a16="http://schemas.microsoft.com/office/drawing/2014/main" id="{CFEF3301-E449-4E8E-A728-4E49AD77AB73}"/>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3" name="Rectangle 22">
            <a:extLst>
              <a:ext uri="{FF2B5EF4-FFF2-40B4-BE49-F238E27FC236}">
                <a16:creationId xmlns:a16="http://schemas.microsoft.com/office/drawing/2014/main" id="{65246872-6FB4-4CE7-8414-8A5162A50517}"/>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Tree>
    <p:extLst>
      <p:ext uri="{BB962C8B-B14F-4D97-AF65-F5344CB8AC3E}">
        <p14:creationId xmlns:p14="http://schemas.microsoft.com/office/powerpoint/2010/main" val="392987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3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3962401"/>
            <a:ext cx="9144000" cy="2895600"/>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FD7E3DCA-8521-4697-87DC-B47338836514}"/>
              </a:ext>
            </a:extLst>
          </p:cNvPr>
          <p:cNvSpPr/>
          <p:nvPr userDrawn="1"/>
        </p:nvSpPr>
        <p:spPr>
          <a:xfrm rot="5400000">
            <a:off x="1143000" y="-1143000"/>
            <a:ext cx="6858002" cy="9144001"/>
          </a:xfrm>
          <a:prstGeom prst="rect">
            <a:avLst/>
          </a:prstGeom>
          <a:solidFill>
            <a:schemeClr val="tx2"/>
          </a:solidFill>
          <a:ln>
            <a:noFill/>
          </a:ln>
          <a:effectLst>
            <a:outerShdw blurRad="254000" dist="127000" dir="5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3409428"/>
            <a:ext cx="9144000" cy="1969770"/>
          </a:xfrm>
          <a:noFill/>
          <a:effectLst/>
        </p:spPr>
        <p:txBody>
          <a:bodyPr wrap="square" lIns="548640" tIns="731520" rIns="548640" bIns="731520" anchor="b" anchorCtr="0">
            <a:spAutoFit/>
          </a:bodyPr>
          <a:lstStyle>
            <a:lvl1pPr marL="0" indent="0" algn="l">
              <a:tabLst/>
              <a:defRPr sz="2800" b="1" i="0" spc="-113">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D69674C-673D-4FEA-949F-AFC9338769F7}"/>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pic>
        <p:nvPicPr>
          <p:cNvPr id="22" name="Picture 21">
            <a:extLst>
              <a:ext uri="{FF2B5EF4-FFF2-40B4-BE49-F238E27FC236}">
                <a16:creationId xmlns:a16="http://schemas.microsoft.com/office/drawing/2014/main" id="{CFEF3301-E449-4E8E-A728-4E49AD77AB73}"/>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3" name="Rectangle 22">
            <a:extLst>
              <a:ext uri="{FF2B5EF4-FFF2-40B4-BE49-F238E27FC236}">
                <a16:creationId xmlns:a16="http://schemas.microsoft.com/office/drawing/2014/main" id="{65246872-6FB4-4CE7-8414-8A5162A50517}"/>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16" name="Subtitle 2">
            <a:extLst>
              <a:ext uri="{FF2B5EF4-FFF2-40B4-BE49-F238E27FC236}">
                <a16:creationId xmlns:a16="http://schemas.microsoft.com/office/drawing/2014/main" id="{0AD06431-E609-48F4-95AD-12DCAF09EB3F}"/>
              </a:ext>
            </a:extLst>
          </p:cNvPr>
          <p:cNvSpPr>
            <a:spLocks noGrp="1"/>
          </p:cNvSpPr>
          <p:nvPr>
            <p:ph type="subTitle" idx="1"/>
          </p:nvPr>
        </p:nvSpPr>
        <p:spPr>
          <a:xfrm>
            <a:off x="0" y="4746076"/>
            <a:ext cx="9144000" cy="633122"/>
          </a:xfrm>
        </p:spPr>
        <p:txBody>
          <a:bodyPr wrap="square" lIns="548640" tIns="182880" rIns="548640" bIns="182880">
            <a:spAutoFit/>
          </a:bodyPr>
          <a:lstStyle>
            <a:lvl1pPr marL="0" indent="0" algn="l">
              <a:buNone/>
              <a:defRPr sz="1000" spc="150" baseline="0">
                <a:solidFill>
                  <a:srgbClr val="FACE0C"/>
                </a:solidFill>
                <a:latin typeface="Consolas" panose="020B0609020204030204" pitchFamily="49"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Click to edit Master subtitle style</a:t>
            </a:r>
            <a:endParaRPr lang="en-US" dirty="0"/>
          </a:p>
        </p:txBody>
      </p:sp>
    </p:spTree>
    <p:extLst>
      <p:ext uri="{BB962C8B-B14F-4D97-AF65-F5344CB8AC3E}">
        <p14:creationId xmlns:p14="http://schemas.microsoft.com/office/powerpoint/2010/main" val="72135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 Option 1">
    <p:bg>
      <p:bgPr>
        <a:solidFill>
          <a:schemeClr val="accent1"/>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2002BCC4-E894-434A-9AF4-1325BCB321CE}"/>
              </a:ext>
            </a:extLst>
          </p:cNvPr>
          <p:cNvSpPr>
            <a:spLocks noGrp="1"/>
          </p:cNvSpPr>
          <p:nvPr>
            <p:ph type="pic" sz="quarter" idx="10"/>
          </p:nvPr>
        </p:nvSpPr>
        <p:spPr>
          <a:xfrm>
            <a:off x="4572000" y="0"/>
            <a:ext cx="4572000" cy="6858000"/>
          </a:xfrm>
          <a:solidFill>
            <a:schemeClr val="accent1"/>
          </a:solidFill>
          <a:effectLst>
            <a:innerShdw blurRad="254000" dist="127000" dir="16200000">
              <a:prstClr val="black">
                <a:alpha val="25000"/>
              </a:prstClr>
            </a:innerShdw>
          </a:effectLst>
        </p:spPr>
        <p:txBody>
          <a:bodyPr lIns="548640" tIns="914400" rIns="548640" bIns="914400"/>
          <a:lstStyle/>
          <a:p>
            <a:r>
              <a:rPr lang="en-US"/>
              <a:t>Click icon to add picture</a:t>
            </a:r>
            <a:endParaRPr lang="en-US" dirty="0"/>
          </a:p>
        </p:txBody>
      </p:sp>
      <p:sp>
        <p:nvSpPr>
          <p:cNvPr id="14" name="Rectangle 13">
            <a:extLst>
              <a:ext uri="{FF2B5EF4-FFF2-40B4-BE49-F238E27FC236}">
                <a16:creationId xmlns:a16="http://schemas.microsoft.com/office/drawing/2014/main" id="{EDD1C880-B94E-4C84-AE07-98EEEBFA175D}"/>
              </a:ext>
            </a:extLst>
          </p:cNvPr>
          <p:cNvSpPr/>
          <p:nvPr userDrawn="1"/>
        </p:nvSpPr>
        <p:spPr>
          <a:xfrm>
            <a:off x="0" y="-1"/>
            <a:ext cx="4572000" cy="6858002"/>
          </a:xfrm>
          <a:prstGeom prst="rect">
            <a:avLst/>
          </a:prstGeom>
          <a:solidFill>
            <a:schemeClr val="tx2"/>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1A46AF80-40CB-49F6-AFC0-97B4B0DA0AB1}"/>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2" name="Rectangle 21">
            <a:extLst>
              <a:ext uri="{FF2B5EF4-FFF2-40B4-BE49-F238E27FC236}">
                <a16:creationId xmlns:a16="http://schemas.microsoft.com/office/drawing/2014/main" id="{EBF0C5D4-75FA-4C52-A3E9-5B1DA7341040}"/>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26" name="Slide Number Placeholder 5">
            <a:extLst>
              <a:ext uri="{FF2B5EF4-FFF2-40B4-BE49-F238E27FC236}">
                <a16:creationId xmlns:a16="http://schemas.microsoft.com/office/drawing/2014/main" id="{1692F3B6-A497-42BC-BBD6-831544CF5C39}"/>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
        <p:nvSpPr>
          <p:cNvPr id="12" name="Title 1">
            <a:extLst>
              <a:ext uri="{FF2B5EF4-FFF2-40B4-BE49-F238E27FC236}">
                <a16:creationId xmlns:a16="http://schemas.microsoft.com/office/drawing/2014/main" id="{EEB080FB-4A4F-4A7B-A97F-6343862D90C3}"/>
              </a:ext>
            </a:extLst>
          </p:cNvPr>
          <p:cNvSpPr>
            <a:spLocks noGrp="1"/>
          </p:cNvSpPr>
          <p:nvPr>
            <p:ph type="ctrTitle"/>
          </p:nvPr>
        </p:nvSpPr>
        <p:spPr>
          <a:xfrm>
            <a:off x="0" y="0"/>
            <a:ext cx="4572000" cy="2769989"/>
          </a:xfrm>
          <a:noFill/>
          <a:effectLst/>
        </p:spPr>
        <p:txBody>
          <a:bodyPr wrap="square" lIns="548640" tIns="914400" rIns="548640" bIns="914400" anchor="t" anchorCtr="0">
            <a:spAutoFit/>
          </a:bodyPr>
          <a:lstStyle>
            <a:lvl1pPr marL="0" indent="0" algn="l">
              <a:lnSpc>
                <a:spcPts val="3600"/>
              </a:lnSpc>
              <a:tabLst/>
              <a:defRPr sz="3600" b="1" i="0" spc="-3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1636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2 table of contents or agenda">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21B1C3-F9C1-46C9-AC10-4494A9F80ABF}"/>
              </a:ext>
            </a:extLst>
          </p:cNvPr>
          <p:cNvSpPr/>
          <p:nvPr userDrawn="1"/>
        </p:nvSpPr>
        <p:spPr>
          <a:xfrm>
            <a:off x="0" y="-1"/>
            <a:ext cx="4572000" cy="6858002"/>
          </a:xfrm>
          <a:prstGeom prst="rect">
            <a:avLst/>
          </a:prstGeom>
          <a:solidFill>
            <a:schemeClr val="tx2"/>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3" name="Content Placeholder 2">
            <a:extLst>
              <a:ext uri="{FF2B5EF4-FFF2-40B4-BE49-F238E27FC236}">
                <a16:creationId xmlns:a16="http://schemas.microsoft.com/office/drawing/2014/main" id="{A9FFBC73-A497-4AF7-9947-421B3E208122}"/>
              </a:ext>
            </a:extLst>
          </p:cNvPr>
          <p:cNvSpPr>
            <a:spLocks noGrp="1"/>
          </p:cNvSpPr>
          <p:nvPr>
            <p:ph idx="1"/>
          </p:nvPr>
        </p:nvSpPr>
        <p:spPr>
          <a:xfrm>
            <a:off x="4572000" y="0"/>
            <a:ext cx="4572000" cy="6858000"/>
          </a:xfrm>
        </p:spPr>
        <p:txBody>
          <a:bodyPr lIns="548640" tIns="914400" rIns="548640" bIns="731520"/>
          <a:lstStyle>
            <a:lvl1pPr marL="385763" indent="-385763">
              <a:buClr>
                <a:schemeClr val="tx2"/>
              </a:buClr>
              <a:buFont typeface="Arial" panose="020B0604020202020204" pitchFamily="34" charset="0"/>
              <a:buChar char="•"/>
              <a:defRPr spc="150" baseline="0">
                <a:solidFill>
                  <a:schemeClr val="bg1"/>
                </a:solidFill>
              </a:defRPr>
            </a:lvl1pPr>
            <a:lvl2pPr marL="728663" indent="-385763">
              <a:buClr>
                <a:schemeClr val="tx2"/>
              </a:buClr>
              <a:buFont typeface="Arial" panose="020B0604020202020204" pitchFamily="34" charset="0"/>
              <a:buChar char="•"/>
              <a:defRPr spc="150" baseline="0">
                <a:solidFill>
                  <a:schemeClr val="bg1"/>
                </a:solidFill>
              </a:defRPr>
            </a:lvl2pPr>
            <a:lvl3pPr marL="1071563" indent="-385763">
              <a:buClr>
                <a:schemeClr val="tx2"/>
              </a:buClr>
              <a:buFont typeface="Arial" panose="020B0604020202020204" pitchFamily="34" charset="0"/>
              <a:buChar char="•"/>
              <a:defRPr spc="150" baseline="0">
                <a:solidFill>
                  <a:schemeClr val="bg1"/>
                </a:solidFill>
              </a:defRPr>
            </a:lvl3pPr>
            <a:lvl4pPr marL="1414463" indent="-385763">
              <a:buClr>
                <a:schemeClr val="tx2"/>
              </a:buClr>
              <a:buFont typeface="Arial" panose="020B0604020202020204" pitchFamily="34" charset="0"/>
              <a:buChar char="•"/>
              <a:defRPr spc="150" baseline="0">
                <a:solidFill>
                  <a:schemeClr val="bg1"/>
                </a:solidFill>
              </a:defRPr>
            </a:lvl4pPr>
            <a:lvl5pPr marL="1757363" indent="-385763">
              <a:buClr>
                <a:schemeClr val="tx2"/>
              </a:buClr>
              <a:buFont typeface="Arial" panose="020B0604020202020204" pitchFamily="34" charset="0"/>
              <a:buChar char="•"/>
              <a:defRPr spc="150"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6B20F00F-F2A3-4CC1-B1D6-B248A91B7C51}"/>
              </a:ext>
            </a:extLst>
          </p:cNvPr>
          <p:cNvSpPr>
            <a:spLocks noGrp="1"/>
          </p:cNvSpPr>
          <p:nvPr>
            <p:ph type="ctrTitle"/>
          </p:nvPr>
        </p:nvSpPr>
        <p:spPr>
          <a:xfrm>
            <a:off x="0" y="0"/>
            <a:ext cx="4572000" cy="2769989"/>
          </a:xfrm>
          <a:noFill/>
          <a:effectLst/>
        </p:spPr>
        <p:txBody>
          <a:bodyPr wrap="square" lIns="548640" tIns="914400" rIns="548640" bIns="914400" anchor="t" anchorCtr="0">
            <a:spAutoFit/>
          </a:bodyPr>
          <a:lstStyle>
            <a:lvl1pPr marL="0" indent="0" algn="l">
              <a:lnSpc>
                <a:spcPts val="3600"/>
              </a:lnSpc>
              <a:tabLst/>
              <a:defRPr sz="3600" b="1" i="0" spc="-30" baseline="0">
                <a:solidFill>
                  <a:schemeClr val="bg1"/>
                </a:solidFill>
              </a:defRPr>
            </a:lvl1pPr>
          </a:lstStyle>
          <a:p>
            <a:r>
              <a:rPr lang="en-US"/>
              <a:t>Click to edit Master title style</a:t>
            </a:r>
            <a:endParaRPr lang="en-US" dirty="0"/>
          </a:p>
        </p:txBody>
      </p:sp>
      <p:pic>
        <p:nvPicPr>
          <p:cNvPr id="25" name="Picture 24">
            <a:extLst>
              <a:ext uri="{FF2B5EF4-FFF2-40B4-BE49-F238E27FC236}">
                <a16:creationId xmlns:a16="http://schemas.microsoft.com/office/drawing/2014/main" id="{03EDC5EE-2380-4F4A-A5CA-74FD39A2655E}"/>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6" name="Rectangle 25">
            <a:extLst>
              <a:ext uri="{FF2B5EF4-FFF2-40B4-BE49-F238E27FC236}">
                <a16:creationId xmlns:a16="http://schemas.microsoft.com/office/drawing/2014/main" id="{3C2A8458-19DC-4D54-848C-B5E5F28D66A4}"/>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28" name="Slide Number Placeholder 5">
            <a:extLst>
              <a:ext uri="{FF2B5EF4-FFF2-40B4-BE49-F238E27FC236}">
                <a16:creationId xmlns:a16="http://schemas.microsoft.com/office/drawing/2014/main" id="{684CB344-99F7-4EBD-B54F-330193090949}"/>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Tree>
    <p:extLst>
      <p:ext uri="{BB962C8B-B14F-4D97-AF65-F5344CB8AC3E}">
        <p14:creationId xmlns:p14="http://schemas.microsoft.com/office/powerpoint/2010/main" val="397790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ntent: one-line headlin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496803-809F-4891-92E4-BBB84D4FDC08}"/>
              </a:ext>
            </a:extLst>
          </p:cNvPr>
          <p:cNvSpPr>
            <a:spLocks noGrp="1"/>
          </p:cNvSpPr>
          <p:nvPr>
            <p:ph idx="1"/>
          </p:nvPr>
        </p:nvSpPr>
        <p:spPr>
          <a:xfrm>
            <a:off x="0" y="1338829"/>
            <a:ext cx="9144000" cy="5519172"/>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C943BC5B-754C-48D7-8E3B-423572FA6541}"/>
              </a:ext>
            </a:extLst>
          </p:cNvPr>
          <p:cNvSpPr>
            <a:spLocks noGrp="1"/>
          </p:cNvSpPr>
          <p:nvPr>
            <p:ph type="title" hasCustomPrompt="1"/>
          </p:nvPr>
        </p:nvSpPr>
        <p:spPr>
          <a:xfrm>
            <a:off x="0" y="0"/>
            <a:ext cx="9141714" cy="1338828"/>
          </a:xfrm>
          <a:solidFill>
            <a:schemeClr val="accent1"/>
          </a:solidFill>
          <a:effectLst>
            <a:outerShdw blurRad="203200" dist="114300" dir="5400000" algn="ctr" rotWithShape="0">
              <a:srgbClr val="000000">
                <a:alpha val="0"/>
              </a:srgbClr>
            </a:outerShdw>
          </a:effectLst>
        </p:spPr>
        <p:txBody>
          <a:bodyPr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dirty="0"/>
              <a:t>Click to edit Master title style one line headline</a:t>
            </a:r>
          </a:p>
        </p:txBody>
      </p:sp>
      <p:sp>
        <p:nvSpPr>
          <p:cNvPr id="7" name="Rectangle 6">
            <a:extLst>
              <a:ext uri="{FF2B5EF4-FFF2-40B4-BE49-F238E27FC236}">
                <a16:creationId xmlns:a16="http://schemas.microsoft.com/office/drawing/2014/main" id="{74726705-A68B-4C99-A250-5E11A59495EA}"/>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0" name="Picture 9">
            <a:extLst>
              <a:ext uri="{FF2B5EF4-FFF2-40B4-BE49-F238E27FC236}">
                <a16:creationId xmlns:a16="http://schemas.microsoft.com/office/drawing/2014/main" id="{311B6E07-D668-46E9-9E0E-6B248FE545B4}"/>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2" name="Slide Number Placeholder 5">
            <a:extLst>
              <a:ext uri="{FF2B5EF4-FFF2-40B4-BE49-F238E27FC236}">
                <a16:creationId xmlns:a16="http://schemas.microsoft.com/office/drawing/2014/main" id="{1BB1344F-3D65-4585-887C-1D45E08A567A}"/>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29250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ntent: two-line headlin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496803-809F-4891-92E4-BBB84D4FDC08}"/>
              </a:ext>
            </a:extLst>
          </p:cNvPr>
          <p:cNvSpPr>
            <a:spLocks noGrp="1"/>
          </p:cNvSpPr>
          <p:nvPr>
            <p:ph idx="1"/>
          </p:nvPr>
        </p:nvSpPr>
        <p:spPr>
          <a:xfrm>
            <a:off x="0" y="1754326"/>
            <a:ext cx="9144000" cy="5103674"/>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C943BC5B-754C-48D7-8E3B-423572FA6541}"/>
              </a:ext>
            </a:extLst>
          </p:cNvPr>
          <p:cNvSpPr>
            <a:spLocks noGrp="1"/>
          </p:cNvSpPr>
          <p:nvPr>
            <p:ph type="title" hasCustomPrompt="1"/>
          </p:nvPr>
        </p:nvSpPr>
        <p:spPr>
          <a:xfrm>
            <a:off x="0" y="0"/>
            <a:ext cx="9141714" cy="1754326"/>
          </a:xfrm>
          <a:solidFill>
            <a:schemeClr val="accent1"/>
          </a:solidFill>
          <a:effectLst>
            <a:outerShdw blurRad="203200" dist="114300" dir="5400000" algn="ctr" rotWithShape="0">
              <a:srgbClr val="000000">
                <a:alpha val="0"/>
              </a:srgbClr>
            </a:outerShdw>
          </a:effectLst>
        </p:spPr>
        <p:txBody>
          <a:bodyPr lIns="548640" tIns="457200" rIns="548640" bIns="457200" anchor="b">
            <a:spAutoFit/>
          </a:bodyPr>
          <a:lstStyle>
            <a:lvl1pPr marL="0" indent="0">
              <a:defRPr sz="2700" b="1" i="0" spc="-30" baseline="0">
                <a:solidFill>
                  <a:schemeClr val="bg1"/>
                </a:solidFill>
                <a:latin typeface="Calibri" panose="020F0502020204030204" pitchFamily="34" charset="0"/>
              </a:defRPr>
            </a:lvl1pPr>
          </a:lstStyle>
          <a:p>
            <a:r>
              <a:rPr lang="en-US" dirty="0"/>
              <a:t>Click to edit Master title style</a:t>
            </a:r>
            <a:br>
              <a:rPr lang="en-US" dirty="0"/>
            </a:br>
            <a:r>
              <a:rPr lang="en-US" dirty="0"/>
              <a:t>two line headline</a:t>
            </a:r>
          </a:p>
        </p:txBody>
      </p:sp>
      <p:sp>
        <p:nvSpPr>
          <p:cNvPr id="10" name="Rectangle 9">
            <a:extLst>
              <a:ext uri="{FF2B5EF4-FFF2-40B4-BE49-F238E27FC236}">
                <a16:creationId xmlns:a16="http://schemas.microsoft.com/office/drawing/2014/main" id="{85E9C168-76A4-4177-9F23-1C2B0FFA76F8}"/>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2" name="Picture 11">
            <a:extLst>
              <a:ext uri="{FF2B5EF4-FFF2-40B4-BE49-F238E27FC236}">
                <a16:creationId xmlns:a16="http://schemas.microsoft.com/office/drawing/2014/main" id="{7FC21875-999D-42F6-AB51-A1547445952B}"/>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5" name="Slide Number Placeholder 5">
            <a:extLst>
              <a:ext uri="{FF2B5EF4-FFF2-40B4-BE49-F238E27FC236}">
                <a16:creationId xmlns:a16="http://schemas.microsoft.com/office/drawing/2014/main" id="{9A100F59-D723-4C3E-B8E4-47542D4B0DCD}"/>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387136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Image: Option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9991BC7-7839-4C44-846B-D206E9F51B60}"/>
              </a:ext>
            </a:extLst>
          </p:cNvPr>
          <p:cNvSpPr>
            <a:spLocks noGrp="1"/>
          </p:cNvSpPr>
          <p:nvPr>
            <p:ph type="title"/>
          </p:nvPr>
        </p:nvSpPr>
        <p:spPr>
          <a:xfrm>
            <a:off x="0" y="0"/>
            <a:ext cx="9141714" cy="1338828"/>
          </a:xfrm>
          <a:solidFill>
            <a:schemeClr val="accent1"/>
          </a:solidFill>
          <a:effectLst>
            <a:outerShdw blurRad="203200" dist="114300" dir="5400000" algn="ctr" rotWithShape="0">
              <a:srgbClr val="000000">
                <a:alpha val="0"/>
              </a:srgbClr>
            </a:outerShdw>
          </a:effectLst>
        </p:spPr>
        <p:txBody>
          <a:bodyPr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EA9C1963-8AE9-43A7-9839-09F963802CB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9" name="Picture 18">
            <a:extLst>
              <a:ext uri="{FF2B5EF4-FFF2-40B4-BE49-F238E27FC236}">
                <a16:creationId xmlns:a16="http://schemas.microsoft.com/office/drawing/2014/main" id="{97A50AD8-C19E-464D-8589-0B8C35254232}"/>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20" name="Slide Number Placeholder 5">
            <a:extLst>
              <a:ext uri="{FF2B5EF4-FFF2-40B4-BE49-F238E27FC236}">
                <a16:creationId xmlns:a16="http://schemas.microsoft.com/office/drawing/2014/main" id="{5F26B6AE-3409-4B24-93B8-8933AA7CF800}"/>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
        <p:nvSpPr>
          <p:cNvPr id="8" name="Content Placeholder 3">
            <a:extLst>
              <a:ext uri="{FF2B5EF4-FFF2-40B4-BE49-F238E27FC236}">
                <a16:creationId xmlns:a16="http://schemas.microsoft.com/office/drawing/2014/main" id="{6B9DBA57-6F4B-4DBA-AA88-6603D79C7E4A}"/>
              </a:ext>
            </a:extLst>
          </p:cNvPr>
          <p:cNvSpPr>
            <a:spLocks noGrp="1"/>
          </p:cNvSpPr>
          <p:nvPr>
            <p:ph sz="quarter" idx="10"/>
          </p:nvPr>
        </p:nvSpPr>
        <p:spPr>
          <a:xfrm>
            <a:off x="835914" y="1061720"/>
            <a:ext cx="7467600" cy="4729480"/>
          </a:xfrm>
          <a:solidFill>
            <a:schemeClr val="accent1"/>
          </a:solidFill>
        </p:spPr>
        <p:txBody>
          <a:bodyPr lIns="548640" tIns="548640" rIns="548640" bIns="5486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48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ntent + 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68E9CE1D-8932-49C5-B803-187A6C716FFF}"/>
              </a:ext>
            </a:extLst>
          </p:cNvPr>
          <p:cNvSpPr>
            <a:spLocks noGrp="1"/>
          </p:cNvSpPr>
          <p:nvPr>
            <p:ph type="pic" sz="quarter" idx="11"/>
          </p:nvPr>
        </p:nvSpPr>
        <p:spPr>
          <a:xfrm>
            <a:off x="4572000" y="1"/>
            <a:ext cx="4572000" cy="6857999"/>
          </a:xfrm>
          <a:solidFill>
            <a:schemeClr val="bg1"/>
          </a:solidFill>
          <a:effectLst>
            <a:innerShdw blurRad="254000">
              <a:prstClr val="black">
                <a:alpha val="25000"/>
              </a:prstClr>
            </a:innerShdw>
          </a:effectLst>
        </p:spPr>
        <p:txBody>
          <a:bodyPr anchor="ctr"/>
          <a:lstStyle/>
          <a:p>
            <a:r>
              <a:rPr lang="en-US"/>
              <a:t>Click icon to add picture</a:t>
            </a:r>
            <a:endParaRPr lang="en-US" dirty="0"/>
          </a:p>
        </p:txBody>
      </p:sp>
      <p:sp>
        <p:nvSpPr>
          <p:cNvPr id="8" name="Rectangle 7">
            <a:extLst>
              <a:ext uri="{FF2B5EF4-FFF2-40B4-BE49-F238E27FC236}">
                <a16:creationId xmlns:a16="http://schemas.microsoft.com/office/drawing/2014/main" id="{BB875051-2D95-49A0-B903-A28E7582D7D8}"/>
              </a:ext>
            </a:extLst>
          </p:cNvPr>
          <p:cNvSpPr/>
          <p:nvPr userDrawn="1"/>
        </p:nvSpPr>
        <p:spPr>
          <a:xfrm>
            <a:off x="0" y="1"/>
            <a:ext cx="4572000" cy="6857999"/>
          </a:xfrm>
          <a:prstGeom prst="rect">
            <a:avLst/>
          </a:prstGeom>
          <a:solidFill>
            <a:schemeClr val="bg1"/>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2">
            <a:extLst>
              <a:ext uri="{FF2B5EF4-FFF2-40B4-BE49-F238E27FC236}">
                <a16:creationId xmlns:a16="http://schemas.microsoft.com/office/drawing/2014/main" id="{DD95C973-4B75-49E4-8166-986CCDB7A85B}"/>
              </a:ext>
            </a:extLst>
          </p:cNvPr>
          <p:cNvSpPr>
            <a:spLocks noGrp="1"/>
          </p:cNvSpPr>
          <p:nvPr>
            <p:ph idx="12"/>
          </p:nvPr>
        </p:nvSpPr>
        <p:spPr>
          <a:xfrm>
            <a:off x="0" y="1569661"/>
            <a:ext cx="4572000" cy="4602540"/>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0A1B81B6-F5F3-4455-A898-E6A14D989E5E}"/>
              </a:ext>
            </a:extLst>
          </p:cNvPr>
          <p:cNvSpPr>
            <a:spLocks noGrp="1"/>
          </p:cNvSpPr>
          <p:nvPr>
            <p:ph type="title"/>
          </p:nvPr>
        </p:nvSpPr>
        <p:spPr>
          <a:xfrm>
            <a:off x="0" y="0"/>
            <a:ext cx="4572000" cy="1754326"/>
          </a:xfrm>
          <a:solidFill>
            <a:schemeClr val="accent1"/>
          </a:solidFill>
          <a:effectLst>
            <a:outerShdw blurRad="203200" dist="114300" dir="5400000" algn="ctr" rotWithShape="0">
              <a:srgbClr val="000000">
                <a:alpha val="0"/>
              </a:srgbClr>
            </a:outerShdw>
          </a:effectLst>
        </p:spPr>
        <p:txBody>
          <a:bodyPr wrap="square"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65175945-D9A7-4217-A995-73CDF63E62E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23" name="Picture 22">
            <a:extLst>
              <a:ext uri="{FF2B5EF4-FFF2-40B4-BE49-F238E27FC236}">
                <a16:creationId xmlns:a16="http://schemas.microsoft.com/office/drawing/2014/main" id="{E4D9D530-145F-4E65-BDAE-235D8A5501D1}"/>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24" name="Slide Number Placeholder 5">
            <a:extLst>
              <a:ext uri="{FF2B5EF4-FFF2-40B4-BE49-F238E27FC236}">
                <a16:creationId xmlns:a16="http://schemas.microsoft.com/office/drawing/2014/main" id="{826DD386-A944-40BD-AB9F-0AC696B70C99}"/>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774799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055FFFC-49BD-453E-8AB3-C22E3380B4FD}"/>
              </a:ext>
            </a:extLst>
          </p:cNvPr>
          <p:cNvSpPr>
            <a:spLocks noGrp="1"/>
          </p:cNvSpPr>
          <p:nvPr>
            <p:ph type="title"/>
          </p:nvPr>
        </p:nvSpPr>
        <p:spPr>
          <a:xfrm>
            <a:off x="0" y="0"/>
            <a:ext cx="9144000" cy="1800493"/>
          </a:xfrm>
          <a:prstGeom prst="rect">
            <a:avLst/>
          </a:prstGeom>
        </p:spPr>
        <p:txBody>
          <a:bodyPr vert="horz" wrap="square" lIns="548640" tIns="914400" rIns="548640" bIns="457200" rtlCol="0" anchor="t">
            <a:sp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EEBC563-9697-41A3-86C0-F832A6D9E969}"/>
              </a:ext>
            </a:extLst>
          </p:cNvPr>
          <p:cNvSpPr>
            <a:spLocks noGrp="1"/>
          </p:cNvSpPr>
          <p:nvPr>
            <p:ph type="body" idx="1"/>
          </p:nvPr>
        </p:nvSpPr>
        <p:spPr>
          <a:xfrm>
            <a:off x="0" y="1994392"/>
            <a:ext cx="9144000" cy="4863608"/>
          </a:xfrm>
          <a:prstGeom prst="rect">
            <a:avLst/>
          </a:prstGeom>
        </p:spPr>
        <p:txBody>
          <a:bodyPr vert="horz" lIns="548640" tIns="731520" rIns="548640" bIns="7315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720736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56" r:id="rId5"/>
    <p:sldLayoutId id="2147483650" r:id="rId6"/>
    <p:sldLayoutId id="2147483663" r:id="rId7"/>
    <p:sldLayoutId id="2147483657" r:id="rId8"/>
    <p:sldLayoutId id="2147483653" r:id="rId9"/>
    <p:sldLayoutId id="2147483662" r:id="rId10"/>
  </p:sldLayoutIdLst>
  <p:hf hdr="0" ftr="0"/>
  <p:txStyles>
    <p:titleStyle>
      <a:lvl1pPr marL="7144" indent="-7144" algn="l" defTabSz="685800" rtl="0" eaLnBrk="1" latinLnBrk="0" hangingPunct="1">
        <a:lnSpc>
          <a:spcPct val="100000"/>
        </a:lnSpc>
        <a:spcBef>
          <a:spcPct val="0"/>
        </a:spcBef>
        <a:buNone/>
        <a:tabLst/>
        <a:defRPr sz="2700" b="1" i="0" kern="1200" spc="-30" baseline="0">
          <a:solidFill>
            <a:schemeClr val="tx2"/>
          </a:solidFill>
          <a:latin typeface="Calibri" panose="020F0502020204030204" pitchFamily="34" charset="0"/>
          <a:ea typeface="+mj-ea"/>
          <a:cs typeface="Rubik" pitchFamily="2" charset="-79"/>
        </a:defRPr>
      </a:lvl1pPr>
    </p:titleStyle>
    <p:body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levate.maps.arcgis.com/apps/webappviewer/index.html?id=fa5c9f04479b4706983bf9ca75a122e4"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grassroots@illinoissfa.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grassroots@illinoissfa.com" TargetMode="External"/><Relationship Id="rId2" Type="http://schemas.openxmlformats.org/officeDocument/2006/relationships/hyperlink" Target="https://www.illinoissfa.com/app/uploads/2022/05/RFP_05062022.pdf" TargetMode="External"/><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C24B64-9634-6246-9DD4-66FBAEECCEBC}"/>
              </a:ext>
            </a:extLst>
          </p:cNvPr>
          <p:cNvSpPr>
            <a:spLocks noGrp="1"/>
          </p:cNvSpPr>
          <p:nvPr>
            <p:ph type="ctrTitle"/>
          </p:nvPr>
        </p:nvSpPr>
        <p:spPr>
          <a:xfrm>
            <a:off x="0" y="1485647"/>
            <a:ext cx="9144000" cy="2862322"/>
          </a:xfrm>
        </p:spPr>
        <p:txBody>
          <a:bodyPr/>
          <a:lstStyle/>
          <a:p>
            <a:r>
              <a:rPr lang="en-US" dirty="0"/>
              <a:t>An Overview of Grassroots Education Funding</a:t>
            </a:r>
          </a:p>
        </p:txBody>
      </p:sp>
      <p:sp>
        <p:nvSpPr>
          <p:cNvPr id="10" name="Subtitle 9">
            <a:extLst>
              <a:ext uri="{FF2B5EF4-FFF2-40B4-BE49-F238E27FC236}">
                <a16:creationId xmlns:a16="http://schemas.microsoft.com/office/drawing/2014/main" id="{8CA920D3-769C-024B-9436-5C7F59C0D04A}"/>
              </a:ext>
            </a:extLst>
          </p:cNvPr>
          <p:cNvSpPr>
            <a:spLocks noGrp="1"/>
          </p:cNvSpPr>
          <p:nvPr>
            <p:ph type="subTitle" idx="1"/>
          </p:nvPr>
        </p:nvSpPr>
        <p:spPr>
          <a:xfrm>
            <a:off x="0" y="4385815"/>
            <a:ext cx="9144000" cy="2179443"/>
          </a:xfrm>
          <a:prstGeom prst="rect">
            <a:avLst/>
          </a:prstGeom>
        </p:spPr>
        <p:txBody>
          <a:bodyPr/>
          <a:lstStyle/>
          <a:p>
            <a:r>
              <a:rPr lang="en-US" dirty="0"/>
              <a:t>Question and Answer</a:t>
            </a:r>
          </a:p>
          <a:p>
            <a:r>
              <a:rPr lang="en-US" dirty="0"/>
              <a:t>May 16 &amp; May 24, 2022</a:t>
            </a:r>
          </a:p>
        </p:txBody>
      </p:sp>
    </p:spTree>
    <p:extLst>
      <p:ext uri="{BB962C8B-B14F-4D97-AF65-F5344CB8AC3E}">
        <p14:creationId xmlns:p14="http://schemas.microsoft.com/office/powerpoint/2010/main" val="76621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BD77A0E-2C7B-4AD5-AA55-BD7E7A54D5E5}"/>
              </a:ext>
            </a:extLst>
          </p:cNvPr>
          <p:cNvPicPr>
            <a:picLocks noGrp="1" noChangeAspect="1"/>
          </p:cNvPicPr>
          <p:nvPr>
            <p:ph idx="1"/>
          </p:nvPr>
        </p:nvPicPr>
        <p:blipFill rotWithShape="1">
          <a:blip r:embed="rId3"/>
          <a:srcRect l="10000" t="40931" r="38333" b="12010"/>
          <a:stretch/>
        </p:blipFill>
        <p:spPr>
          <a:xfrm>
            <a:off x="914400" y="1752600"/>
            <a:ext cx="7244080" cy="3505200"/>
          </a:xfrm>
        </p:spPr>
      </p:pic>
      <p:sp>
        <p:nvSpPr>
          <p:cNvPr id="5" name="Title 4">
            <a:extLst>
              <a:ext uri="{FF2B5EF4-FFF2-40B4-BE49-F238E27FC236}">
                <a16:creationId xmlns:a16="http://schemas.microsoft.com/office/drawing/2014/main" id="{A755C56E-FAC9-4FB0-8A75-23E7816521BD}"/>
              </a:ext>
            </a:extLst>
          </p:cNvPr>
          <p:cNvSpPr>
            <a:spLocks noGrp="1"/>
          </p:cNvSpPr>
          <p:nvPr>
            <p:ph type="title"/>
          </p:nvPr>
        </p:nvSpPr>
        <p:spPr/>
        <p:txBody>
          <a:bodyPr/>
          <a:lstStyle/>
          <a:p>
            <a:r>
              <a:rPr lang="en-US" dirty="0"/>
              <a:t>Grassroots Education Successes </a:t>
            </a:r>
          </a:p>
        </p:txBody>
      </p:sp>
    </p:spTree>
    <p:extLst>
      <p:ext uri="{BB962C8B-B14F-4D97-AF65-F5344CB8AC3E}">
        <p14:creationId xmlns:p14="http://schemas.microsoft.com/office/powerpoint/2010/main" val="166079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9956BE-DA33-4E85-871B-28243D0152E1}"/>
              </a:ext>
            </a:extLst>
          </p:cNvPr>
          <p:cNvSpPr>
            <a:spLocks noGrp="1"/>
          </p:cNvSpPr>
          <p:nvPr>
            <p:ph idx="1"/>
          </p:nvPr>
        </p:nvSpPr>
        <p:spPr/>
        <p:txBody>
          <a:bodyPr/>
          <a:lstStyle/>
          <a:p>
            <a:r>
              <a:rPr lang="en-US" dirty="0"/>
              <a:t>Grassroots Education goal:</a:t>
            </a:r>
          </a:p>
          <a:p>
            <a:pPr lvl="1"/>
            <a:r>
              <a:rPr lang="en-US" dirty="0"/>
              <a:t>Ensure the benefits of and opportunities provided by ILSFA reach low-income households and communities throughout Illinois</a:t>
            </a:r>
          </a:p>
          <a:p>
            <a:r>
              <a:rPr lang="en-US" dirty="0"/>
              <a:t>Campaigns will: </a:t>
            </a:r>
          </a:p>
          <a:p>
            <a:pPr lvl="1"/>
            <a:r>
              <a:rPr lang="en-US" dirty="0"/>
              <a:t>Target geographies and households that are underserved</a:t>
            </a:r>
          </a:p>
          <a:p>
            <a:pPr lvl="1"/>
            <a:r>
              <a:rPr lang="en-US" dirty="0"/>
              <a:t>Adapt messaging and methods to provide accessible information about the ILSFA program’s opportunities and points of entry </a:t>
            </a:r>
          </a:p>
          <a:p>
            <a:pPr lvl="1"/>
            <a:r>
              <a:rPr lang="en-US" dirty="0"/>
              <a:t>Propose strategies and tactics with proven success</a:t>
            </a:r>
          </a:p>
        </p:txBody>
      </p:sp>
      <p:sp>
        <p:nvSpPr>
          <p:cNvPr id="5" name="Title 4">
            <a:extLst>
              <a:ext uri="{FF2B5EF4-FFF2-40B4-BE49-F238E27FC236}">
                <a16:creationId xmlns:a16="http://schemas.microsoft.com/office/drawing/2014/main" id="{A755C56E-FAC9-4FB0-8A75-23E7816521BD}"/>
              </a:ext>
            </a:extLst>
          </p:cNvPr>
          <p:cNvSpPr>
            <a:spLocks noGrp="1"/>
          </p:cNvSpPr>
          <p:nvPr>
            <p:ph type="title"/>
          </p:nvPr>
        </p:nvSpPr>
        <p:spPr/>
        <p:txBody>
          <a:bodyPr/>
          <a:lstStyle/>
          <a:p>
            <a:r>
              <a:rPr lang="en-US" dirty="0"/>
              <a:t>Grassroots Education Campaign Overview</a:t>
            </a:r>
          </a:p>
        </p:txBody>
      </p:sp>
    </p:spTree>
    <p:extLst>
      <p:ext uri="{BB962C8B-B14F-4D97-AF65-F5344CB8AC3E}">
        <p14:creationId xmlns:p14="http://schemas.microsoft.com/office/powerpoint/2010/main" val="35615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15781-7F41-4B04-9A9E-810B51730062}"/>
              </a:ext>
            </a:extLst>
          </p:cNvPr>
          <p:cNvSpPr>
            <a:spLocks noGrp="1"/>
          </p:cNvSpPr>
          <p:nvPr>
            <p:ph idx="1"/>
          </p:nvPr>
        </p:nvSpPr>
        <p:spPr/>
        <p:txBody>
          <a:bodyPr/>
          <a:lstStyle/>
          <a:p>
            <a:r>
              <a:rPr lang="en-US" dirty="0"/>
              <a:t>Environmental justice (EJ) communities demonstrate a higher risk of exposure to pollution based on environmental and socioeconomic factors</a:t>
            </a:r>
          </a:p>
          <a:p>
            <a:r>
              <a:rPr lang="en-US" dirty="0"/>
              <a:t>2,422 of 9,683 census block groups in Illinois were designated EJs based on localized environmental and socioeconomic factors</a:t>
            </a:r>
          </a:p>
          <a:p>
            <a:r>
              <a:rPr lang="en-US" dirty="0"/>
              <a:t>Represents appx. 3.1 million people or 1.2 million households</a:t>
            </a:r>
          </a:p>
          <a:p>
            <a:r>
              <a:rPr lang="en-US" dirty="0"/>
              <a:t>Up to 60% of available grassroots education funding will be awarded to Grassroots Education proposals targeting EJ communities</a:t>
            </a:r>
          </a:p>
          <a:p>
            <a:r>
              <a:rPr lang="en-US" dirty="0"/>
              <a:t>Option for communities to pursue “self designation”</a:t>
            </a:r>
          </a:p>
          <a:p>
            <a:pPr marL="0" indent="0">
              <a:buNone/>
            </a:pPr>
            <a:endParaRPr lang="en-US" dirty="0"/>
          </a:p>
        </p:txBody>
      </p:sp>
      <p:sp>
        <p:nvSpPr>
          <p:cNvPr id="3" name="Title 2">
            <a:extLst>
              <a:ext uri="{FF2B5EF4-FFF2-40B4-BE49-F238E27FC236}">
                <a16:creationId xmlns:a16="http://schemas.microsoft.com/office/drawing/2014/main" id="{3D61D0DE-0500-4B3E-BBEA-D7DBBC4041D0}"/>
              </a:ext>
            </a:extLst>
          </p:cNvPr>
          <p:cNvSpPr>
            <a:spLocks noGrp="1"/>
          </p:cNvSpPr>
          <p:nvPr>
            <p:ph type="title"/>
          </p:nvPr>
        </p:nvSpPr>
        <p:spPr/>
        <p:txBody>
          <a:bodyPr/>
          <a:lstStyle/>
          <a:p>
            <a:r>
              <a:rPr lang="en-US" dirty="0"/>
              <a:t>Environmental Justice Communities</a:t>
            </a:r>
          </a:p>
        </p:txBody>
      </p:sp>
    </p:spTree>
    <p:extLst>
      <p:ext uri="{BB962C8B-B14F-4D97-AF65-F5344CB8AC3E}">
        <p14:creationId xmlns:p14="http://schemas.microsoft.com/office/powerpoint/2010/main" val="74586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F9090-75AA-4398-8434-62ADF55B20FD}"/>
              </a:ext>
            </a:extLst>
          </p:cNvPr>
          <p:cNvSpPr>
            <a:spLocks noGrp="1"/>
          </p:cNvSpPr>
          <p:nvPr>
            <p:ph idx="1"/>
          </p:nvPr>
        </p:nvSpPr>
        <p:spPr/>
        <p:txBody>
          <a:bodyPr/>
          <a:lstStyle/>
          <a:p>
            <a:r>
              <a:rPr lang="en-US" dirty="0">
                <a:hlinkClick r:id="rId3"/>
              </a:rPr>
              <a:t>Online tools</a:t>
            </a:r>
            <a:r>
              <a:rPr lang="en-US" dirty="0"/>
              <a:t> have been developed to help you identify EJ communities across the state</a:t>
            </a:r>
          </a:p>
          <a:p>
            <a:r>
              <a:rPr lang="en-US" dirty="0"/>
              <a:t>EJ communities </a:t>
            </a:r>
            <a:r>
              <a:rPr lang="en-US" dirty="0">
                <a:cs typeface="Calibri" panose="020F0502020204030204" pitchFamily="34" charset="0"/>
              </a:rPr>
              <a:t>are located in approximately 25% of Illinois counties </a:t>
            </a:r>
          </a:p>
          <a:p>
            <a:pPr marL="0" indent="0">
              <a:buNone/>
            </a:pPr>
            <a:endParaRPr lang="en-US" dirty="0"/>
          </a:p>
        </p:txBody>
      </p:sp>
      <p:sp>
        <p:nvSpPr>
          <p:cNvPr id="3" name="Title 2">
            <a:extLst>
              <a:ext uri="{FF2B5EF4-FFF2-40B4-BE49-F238E27FC236}">
                <a16:creationId xmlns:a16="http://schemas.microsoft.com/office/drawing/2014/main" id="{342D882C-C390-41DB-BC01-8A05A6B856B1}"/>
              </a:ext>
            </a:extLst>
          </p:cNvPr>
          <p:cNvSpPr>
            <a:spLocks noGrp="1"/>
          </p:cNvSpPr>
          <p:nvPr>
            <p:ph type="title"/>
          </p:nvPr>
        </p:nvSpPr>
        <p:spPr/>
        <p:txBody>
          <a:bodyPr/>
          <a:lstStyle/>
          <a:p>
            <a:r>
              <a:rPr lang="en-US" dirty="0"/>
              <a:t>Environmental Justice Communities Map</a:t>
            </a:r>
          </a:p>
        </p:txBody>
      </p:sp>
    </p:spTree>
    <p:extLst>
      <p:ext uri="{BB962C8B-B14F-4D97-AF65-F5344CB8AC3E}">
        <p14:creationId xmlns:p14="http://schemas.microsoft.com/office/powerpoint/2010/main" val="405272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E824C1-3DBA-4213-B1E5-6958179F4FA6}"/>
              </a:ext>
            </a:extLst>
          </p:cNvPr>
          <p:cNvSpPr>
            <a:spLocks noGrp="1"/>
          </p:cNvSpPr>
          <p:nvPr>
            <p:ph type="title"/>
          </p:nvPr>
        </p:nvSpPr>
        <p:spPr/>
        <p:txBody>
          <a:bodyPr/>
          <a:lstStyle/>
          <a:p>
            <a:r>
              <a:rPr lang="en-US" dirty="0"/>
              <a:t>Danville Environmental Justice Communities</a:t>
            </a:r>
          </a:p>
        </p:txBody>
      </p:sp>
      <p:pic>
        <p:nvPicPr>
          <p:cNvPr id="2" name="Picture 1">
            <a:extLst>
              <a:ext uri="{FF2B5EF4-FFF2-40B4-BE49-F238E27FC236}">
                <a16:creationId xmlns:a16="http://schemas.microsoft.com/office/drawing/2014/main" id="{C98F203E-1343-4087-BBDD-F6640215131E}"/>
              </a:ext>
            </a:extLst>
          </p:cNvPr>
          <p:cNvPicPr>
            <a:picLocks noChangeAspect="1"/>
          </p:cNvPicPr>
          <p:nvPr/>
        </p:nvPicPr>
        <p:blipFill>
          <a:blip r:embed="rId2"/>
          <a:stretch>
            <a:fillRect/>
          </a:stretch>
        </p:blipFill>
        <p:spPr>
          <a:xfrm>
            <a:off x="1628775" y="1600200"/>
            <a:ext cx="5676900" cy="4319380"/>
          </a:xfrm>
          <a:prstGeom prst="rect">
            <a:avLst/>
          </a:prstGeom>
        </p:spPr>
      </p:pic>
    </p:spTree>
    <p:extLst>
      <p:ext uri="{BB962C8B-B14F-4D97-AF65-F5344CB8AC3E}">
        <p14:creationId xmlns:p14="http://schemas.microsoft.com/office/powerpoint/2010/main" val="348898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8778A-105B-4B3C-935B-C3E5BE8EAE10}"/>
              </a:ext>
            </a:extLst>
          </p:cNvPr>
          <p:cNvSpPr>
            <a:spLocks noGrp="1"/>
          </p:cNvSpPr>
          <p:nvPr>
            <p:ph type="title"/>
          </p:nvPr>
        </p:nvSpPr>
        <p:spPr/>
        <p:txBody>
          <a:bodyPr/>
          <a:lstStyle/>
          <a:p>
            <a:r>
              <a:rPr lang="en-US" dirty="0"/>
              <a:t>Metro East Environmental Justice Communities </a:t>
            </a:r>
          </a:p>
        </p:txBody>
      </p:sp>
      <p:graphicFrame>
        <p:nvGraphicFramePr>
          <p:cNvPr id="6" name="Content Placeholder 5">
            <a:extLst>
              <a:ext uri="{FF2B5EF4-FFF2-40B4-BE49-F238E27FC236}">
                <a16:creationId xmlns:a16="http://schemas.microsoft.com/office/drawing/2014/main" id="{1046EE17-9FD3-4AAC-9497-C953967BF5A3}"/>
              </a:ext>
            </a:extLst>
          </p:cNvPr>
          <p:cNvGraphicFramePr>
            <a:graphicFrameLocks noGrp="1" noChangeAspect="1"/>
          </p:cNvGraphicFramePr>
          <p:nvPr>
            <p:ph sz="quarter" idx="10"/>
            <p:extLst>
              <p:ext uri="{D42A27DB-BD31-4B8C-83A1-F6EECF244321}">
                <p14:modId xmlns:p14="http://schemas.microsoft.com/office/powerpoint/2010/main" val="3574566987"/>
              </p:ext>
            </p:extLst>
          </p:nvPr>
        </p:nvGraphicFramePr>
        <p:xfrm>
          <a:off x="2973388" y="2236788"/>
          <a:ext cx="3194050" cy="2381250"/>
        </p:xfrm>
        <a:graphic>
          <a:graphicData uri="http://schemas.openxmlformats.org/presentationml/2006/ole">
            <mc:AlternateContent xmlns:mc="http://schemas.openxmlformats.org/markup-compatibility/2006">
              <mc:Choice xmlns:v="urn:schemas-microsoft-com:vml" Requires="v">
                <p:oleObj spid="_x0000_s1041" name="Acrobat Document" r:id="rId3" imgW="3193988" imgH="2380987" progId="AcroExch.Document.DC">
                  <p:embed/>
                </p:oleObj>
              </mc:Choice>
              <mc:Fallback>
                <p:oleObj name="Acrobat Document" r:id="rId3" imgW="3193988" imgH="2380987" progId="AcroExch.Document.DC">
                  <p:embed/>
                  <p:pic>
                    <p:nvPicPr>
                      <p:cNvPr id="0" name=""/>
                      <p:cNvPicPr/>
                      <p:nvPr/>
                    </p:nvPicPr>
                    <p:blipFill>
                      <a:blip r:embed="rId4"/>
                      <a:stretch>
                        <a:fillRect/>
                      </a:stretch>
                    </p:blipFill>
                    <p:spPr>
                      <a:xfrm>
                        <a:off x="2973388" y="2236788"/>
                        <a:ext cx="3194050" cy="238125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6304EB0-1FD7-4932-963F-5F9E4B9109AD}"/>
              </a:ext>
            </a:extLst>
          </p:cNvPr>
          <p:cNvPicPr>
            <a:picLocks noChangeAspect="1"/>
          </p:cNvPicPr>
          <p:nvPr/>
        </p:nvPicPr>
        <p:blipFill rotWithShape="1">
          <a:blip r:embed="rId5"/>
          <a:srcRect r="18821"/>
          <a:stretch/>
        </p:blipFill>
        <p:spPr>
          <a:xfrm>
            <a:off x="2133600" y="1447800"/>
            <a:ext cx="5013671" cy="4800600"/>
          </a:xfrm>
          <a:prstGeom prst="rect">
            <a:avLst/>
          </a:prstGeom>
        </p:spPr>
      </p:pic>
    </p:spTree>
    <p:extLst>
      <p:ext uri="{BB962C8B-B14F-4D97-AF65-F5344CB8AC3E}">
        <p14:creationId xmlns:p14="http://schemas.microsoft.com/office/powerpoint/2010/main" val="285926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3E7EB-3021-4E6C-AA07-5B78FD39F92E}"/>
              </a:ext>
            </a:extLst>
          </p:cNvPr>
          <p:cNvSpPr>
            <a:spLocks noGrp="1"/>
          </p:cNvSpPr>
          <p:nvPr>
            <p:ph type="title"/>
          </p:nvPr>
        </p:nvSpPr>
        <p:spPr/>
        <p:txBody>
          <a:bodyPr/>
          <a:lstStyle/>
          <a:p>
            <a:r>
              <a:rPr lang="en-US" dirty="0"/>
              <a:t>Chicago Metro Environmental Justice Communities</a:t>
            </a:r>
          </a:p>
        </p:txBody>
      </p:sp>
      <p:pic>
        <p:nvPicPr>
          <p:cNvPr id="2" name="Picture 1">
            <a:extLst>
              <a:ext uri="{FF2B5EF4-FFF2-40B4-BE49-F238E27FC236}">
                <a16:creationId xmlns:a16="http://schemas.microsoft.com/office/drawing/2014/main" id="{B666F3C8-7116-4E9D-A22C-514BFE39A69F}"/>
              </a:ext>
            </a:extLst>
          </p:cNvPr>
          <p:cNvPicPr>
            <a:picLocks noChangeAspect="1"/>
          </p:cNvPicPr>
          <p:nvPr/>
        </p:nvPicPr>
        <p:blipFill>
          <a:blip r:embed="rId2"/>
          <a:stretch>
            <a:fillRect/>
          </a:stretch>
        </p:blipFill>
        <p:spPr>
          <a:xfrm>
            <a:off x="1600200" y="1447800"/>
            <a:ext cx="6353681" cy="4798772"/>
          </a:xfrm>
          <a:prstGeom prst="rect">
            <a:avLst/>
          </a:prstGeom>
        </p:spPr>
      </p:pic>
    </p:spTree>
    <p:extLst>
      <p:ext uri="{BB962C8B-B14F-4D97-AF65-F5344CB8AC3E}">
        <p14:creationId xmlns:p14="http://schemas.microsoft.com/office/powerpoint/2010/main" val="23143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47CD6-66F8-4792-B183-143FEC30FC6B}"/>
              </a:ext>
            </a:extLst>
          </p:cNvPr>
          <p:cNvSpPr>
            <a:spLocks noGrp="1"/>
          </p:cNvSpPr>
          <p:nvPr>
            <p:ph type="title"/>
          </p:nvPr>
        </p:nvSpPr>
        <p:spPr/>
        <p:txBody>
          <a:bodyPr/>
          <a:lstStyle/>
          <a:p>
            <a:r>
              <a:rPr lang="en-US" dirty="0"/>
              <a:t>Environmental Justice Self Designation </a:t>
            </a:r>
          </a:p>
        </p:txBody>
      </p:sp>
      <p:pic>
        <p:nvPicPr>
          <p:cNvPr id="2" name="Picture 1">
            <a:extLst>
              <a:ext uri="{FF2B5EF4-FFF2-40B4-BE49-F238E27FC236}">
                <a16:creationId xmlns:a16="http://schemas.microsoft.com/office/drawing/2014/main" id="{CE8643D5-6D09-47DD-982E-C8C9A7CC816B}"/>
              </a:ext>
            </a:extLst>
          </p:cNvPr>
          <p:cNvPicPr>
            <a:picLocks noChangeAspect="1"/>
          </p:cNvPicPr>
          <p:nvPr/>
        </p:nvPicPr>
        <p:blipFill>
          <a:blip r:embed="rId3"/>
          <a:stretch>
            <a:fillRect/>
          </a:stretch>
        </p:blipFill>
        <p:spPr>
          <a:xfrm>
            <a:off x="1828800" y="1524000"/>
            <a:ext cx="5334000" cy="4652128"/>
          </a:xfrm>
          <a:prstGeom prst="rect">
            <a:avLst/>
          </a:prstGeom>
        </p:spPr>
      </p:pic>
    </p:spTree>
    <p:extLst>
      <p:ext uri="{BB962C8B-B14F-4D97-AF65-F5344CB8AC3E}">
        <p14:creationId xmlns:p14="http://schemas.microsoft.com/office/powerpoint/2010/main" val="410085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884BC-B095-4AA6-88C5-72988BC38E9F}"/>
              </a:ext>
            </a:extLst>
          </p:cNvPr>
          <p:cNvSpPr>
            <a:spLocks noGrp="1"/>
          </p:cNvSpPr>
          <p:nvPr>
            <p:ph idx="1"/>
          </p:nvPr>
        </p:nvSpPr>
        <p:spPr/>
        <p:txBody>
          <a:bodyPr/>
          <a:lstStyle/>
          <a:p>
            <a:r>
              <a:rPr lang="en-US" dirty="0"/>
              <a:t>Campaigns can:</a:t>
            </a:r>
          </a:p>
          <a:p>
            <a:pPr lvl="1"/>
            <a:r>
              <a:rPr lang="en-US" dirty="0"/>
              <a:t>Directly and indirectly drive program participation</a:t>
            </a:r>
          </a:p>
          <a:p>
            <a:r>
              <a:rPr lang="en-US" dirty="0"/>
              <a:t>Campaigns cannot:</a:t>
            </a:r>
          </a:p>
          <a:p>
            <a:pPr lvl="1"/>
            <a:r>
              <a:rPr lang="en-US" dirty="0"/>
              <a:t>Directly support particular Approved Vendors</a:t>
            </a:r>
          </a:p>
          <a:p>
            <a:r>
              <a:rPr lang="en-US" dirty="0"/>
              <a:t>In geographies without Approved Vendors, Grassroots Education campaigns may facilitate connections between communities and Approved Vendors</a:t>
            </a:r>
          </a:p>
          <a:p>
            <a:pPr lvl="1"/>
            <a:r>
              <a:rPr lang="en-US" dirty="0"/>
              <a:t>Approved Vendors should be invited to participate in an equitable manner</a:t>
            </a:r>
          </a:p>
        </p:txBody>
      </p:sp>
      <p:sp>
        <p:nvSpPr>
          <p:cNvPr id="3" name="Title 2">
            <a:extLst>
              <a:ext uri="{FF2B5EF4-FFF2-40B4-BE49-F238E27FC236}">
                <a16:creationId xmlns:a16="http://schemas.microsoft.com/office/drawing/2014/main" id="{CD7FE213-7680-4AF0-9528-569418D356D7}"/>
              </a:ext>
            </a:extLst>
          </p:cNvPr>
          <p:cNvSpPr>
            <a:spLocks noGrp="1"/>
          </p:cNvSpPr>
          <p:nvPr>
            <p:ph type="title"/>
          </p:nvPr>
        </p:nvSpPr>
        <p:spPr/>
        <p:txBody>
          <a:bodyPr/>
          <a:lstStyle/>
          <a:p>
            <a:r>
              <a:rPr lang="en-US" dirty="0"/>
              <a:t>Grassroots Education and Approved Vendors	</a:t>
            </a:r>
          </a:p>
        </p:txBody>
      </p:sp>
    </p:spTree>
    <p:extLst>
      <p:ext uri="{BB962C8B-B14F-4D97-AF65-F5344CB8AC3E}">
        <p14:creationId xmlns:p14="http://schemas.microsoft.com/office/powerpoint/2010/main" val="393324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394CB-E4D5-48DA-B53A-94EC1D6D4949}"/>
              </a:ext>
            </a:extLst>
          </p:cNvPr>
          <p:cNvSpPr>
            <a:spLocks noGrp="1"/>
          </p:cNvSpPr>
          <p:nvPr>
            <p:ph type="ctrTitle"/>
          </p:nvPr>
        </p:nvSpPr>
        <p:spPr/>
        <p:txBody>
          <a:bodyPr/>
          <a:lstStyle/>
          <a:p>
            <a:r>
              <a:rPr lang="en-US" dirty="0"/>
              <a:t>Proposal Requirements</a:t>
            </a:r>
          </a:p>
        </p:txBody>
      </p:sp>
    </p:spTree>
    <p:extLst>
      <p:ext uri="{BB962C8B-B14F-4D97-AF65-F5344CB8AC3E}">
        <p14:creationId xmlns:p14="http://schemas.microsoft.com/office/powerpoint/2010/main" val="255725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D4C8B8-FB6A-46D1-8558-9D814DD4E2A8}"/>
              </a:ext>
            </a:extLst>
          </p:cNvPr>
          <p:cNvSpPr>
            <a:spLocks noGrp="1"/>
          </p:cNvSpPr>
          <p:nvPr>
            <p:ph idx="1"/>
          </p:nvPr>
        </p:nvSpPr>
        <p:spPr/>
        <p:txBody>
          <a:bodyPr/>
          <a:lstStyle/>
          <a:p>
            <a:r>
              <a:rPr lang="en-US" dirty="0"/>
              <a:t>Illinois Solar for All (ILSFA) Overview</a:t>
            </a:r>
          </a:p>
          <a:p>
            <a:r>
              <a:rPr lang="en-US" dirty="0"/>
              <a:t>Grassroots Education Campaign Overview</a:t>
            </a:r>
          </a:p>
          <a:p>
            <a:r>
              <a:rPr lang="en-US" dirty="0"/>
              <a:t>Proposal and Submission Requirements</a:t>
            </a:r>
          </a:p>
          <a:p>
            <a:r>
              <a:rPr lang="en-US" dirty="0"/>
              <a:t>Questions </a:t>
            </a:r>
          </a:p>
        </p:txBody>
      </p:sp>
      <p:sp>
        <p:nvSpPr>
          <p:cNvPr id="3" name="Title 2">
            <a:extLst>
              <a:ext uri="{FF2B5EF4-FFF2-40B4-BE49-F238E27FC236}">
                <a16:creationId xmlns:a16="http://schemas.microsoft.com/office/drawing/2014/main" id="{939A5ECA-D584-CF46-9BE9-1F4B26F0D609}"/>
              </a:ext>
            </a:extLst>
          </p:cNvPr>
          <p:cNvSpPr>
            <a:spLocks noGrp="1"/>
          </p:cNvSpPr>
          <p:nvPr>
            <p:ph type="ctrTitle"/>
          </p:nvPr>
        </p:nvSpPr>
        <p:spPr>
          <a:xfrm>
            <a:off x="0" y="0"/>
            <a:ext cx="4572000" cy="2314801"/>
          </a:xfrm>
        </p:spPr>
        <p:txBody>
          <a:bodyPr/>
          <a:lstStyle/>
          <a:p>
            <a:r>
              <a:rPr lang="en-US" dirty="0"/>
              <a:t>Agenda</a:t>
            </a:r>
          </a:p>
        </p:txBody>
      </p:sp>
    </p:spTree>
    <p:extLst>
      <p:ext uri="{BB962C8B-B14F-4D97-AF65-F5344CB8AC3E}">
        <p14:creationId xmlns:p14="http://schemas.microsoft.com/office/powerpoint/2010/main" val="8568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DBD8FA-9C0F-49A1-9E69-98816B840BAC}"/>
              </a:ext>
            </a:extLst>
          </p:cNvPr>
          <p:cNvSpPr>
            <a:spLocks noGrp="1"/>
          </p:cNvSpPr>
          <p:nvPr>
            <p:ph idx="1"/>
          </p:nvPr>
        </p:nvSpPr>
        <p:spPr/>
        <p:txBody>
          <a:bodyPr/>
          <a:lstStyle/>
          <a:p>
            <a:r>
              <a:rPr lang="en-US" dirty="0"/>
              <a:t>Organizations must be registered non-profits (or partner with a fiscal sponsor)</a:t>
            </a:r>
          </a:p>
          <a:p>
            <a:r>
              <a:rPr lang="en-US" dirty="0"/>
              <a:t>Collaboration to leverage resources and strengths, in focus or geography, is encouraged </a:t>
            </a:r>
          </a:p>
          <a:p>
            <a:r>
              <a:rPr lang="en-US" dirty="0"/>
              <a:t>For groups that are not registered non-profits and require fiscal sponsorship, proposals should: </a:t>
            </a:r>
          </a:p>
          <a:p>
            <a:pPr lvl="2"/>
            <a:r>
              <a:rPr lang="en-US" dirty="0"/>
              <a:t>Clearly specify roles and responsibilities</a:t>
            </a:r>
          </a:p>
          <a:p>
            <a:pPr lvl="2"/>
            <a:r>
              <a:rPr lang="en-US" dirty="0"/>
              <a:t>Demonstrate an equitable approach toward decision making</a:t>
            </a:r>
          </a:p>
          <a:p>
            <a:pPr marL="0" indent="0">
              <a:buNone/>
            </a:pPr>
            <a:endParaRPr lang="en-US" dirty="0"/>
          </a:p>
        </p:txBody>
      </p:sp>
      <p:sp>
        <p:nvSpPr>
          <p:cNvPr id="5" name="Title 4">
            <a:extLst>
              <a:ext uri="{FF2B5EF4-FFF2-40B4-BE49-F238E27FC236}">
                <a16:creationId xmlns:a16="http://schemas.microsoft.com/office/drawing/2014/main" id="{0FC0ED8C-6B42-4A8B-AA35-DFDD1635BDC5}"/>
              </a:ext>
            </a:extLst>
          </p:cNvPr>
          <p:cNvSpPr>
            <a:spLocks noGrp="1"/>
          </p:cNvSpPr>
          <p:nvPr>
            <p:ph type="title"/>
          </p:nvPr>
        </p:nvSpPr>
        <p:spPr/>
        <p:txBody>
          <a:bodyPr/>
          <a:lstStyle/>
          <a:p>
            <a:r>
              <a:rPr lang="en-US" dirty="0"/>
              <a:t>Grassroots Education Eligibility Requirements</a:t>
            </a:r>
          </a:p>
        </p:txBody>
      </p:sp>
    </p:spTree>
    <p:extLst>
      <p:ext uri="{BB962C8B-B14F-4D97-AF65-F5344CB8AC3E}">
        <p14:creationId xmlns:p14="http://schemas.microsoft.com/office/powerpoint/2010/main" val="190759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DBD8FA-9C0F-49A1-9E69-98816B840BAC}"/>
              </a:ext>
            </a:extLst>
          </p:cNvPr>
          <p:cNvSpPr>
            <a:spLocks noGrp="1"/>
          </p:cNvSpPr>
          <p:nvPr>
            <p:ph idx="1"/>
          </p:nvPr>
        </p:nvSpPr>
        <p:spPr/>
        <p:txBody>
          <a:bodyPr/>
          <a:lstStyle/>
          <a:p>
            <a:r>
              <a:rPr lang="en-US" dirty="0">
                <a:solidFill>
                  <a:schemeClr val="accent1">
                    <a:lumMod val="50000"/>
                  </a:schemeClr>
                </a:solidFill>
              </a:rPr>
              <a:t>Organizations that have previously received grassroots education funds are encouraged to consider submitting proposals for collaborative campaigns with smaller groups (including those without 501(c)(3) status) who reflect their communities and groups prioritized in CEJA (e.g., returning citizens)</a:t>
            </a:r>
          </a:p>
        </p:txBody>
      </p:sp>
      <p:sp>
        <p:nvSpPr>
          <p:cNvPr id="5" name="Title 4">
            <a:extLst>
              <a:ext uri="{FF2B5EF4-FFF2-40B4-BE49-F238E27FC236}">
                <a16:creationId xmlns:a16="http://schemas.microsoft.com/office/drawing/2014/main" id="{0FC0ED8C-6B42-4A8B-AA35-DFDD1635BDC5}"/>
              </a:ext>
            </a:extLst>
          </p:cNvPr>
          <p:cNvSpPr>
            <a:spLocks noGrp="1"/>
          </p:cNvSpPr>
          <p:nvPr>
            <p:ph type="title"/>
          </p:nvPr>
        </p:nvSpPr>
        <p:spPr/>
        <p:txBody>
          <a:bodyPr/>
          <a:lstStyle/>
          <a:p>
            <a:r>
              <a:rPr lang="en-US" dirty="0"/>
              <a:t>Grassroots Education Eligibility Requirements</a:t>
            </a:r>
          </a:p>
        </p:txBody>
      </p:sp>
    </p:spTree>
    <p:extLst>
      <p:ext uri="{BB962C8B-B14F-4D97-AF65-F5344CB8AC3E}">
        <p14:creationId xmlns:p14="http://schemas.microsoft.com/office/powerpoint/2010/main" val="161428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79573-6B56-4D28-A5C8-97CD8C30AE60}"/>
              </a:ext>
            </a:extLst>
          </p:cNvPr>
          <p:cNvSpPr>
            <a:spLocks noGrp="1"/>
          </p:cNvSpPr>
          <p:nvPr>
            <p:ph idx="1"/>
          </p:nvPr>
        </p:nvSpPr>
        <p:spPr/>
        <p:txBody>
          <a:bodyPr/>
          <a:lstStyle/>
          <a:p>
            <a:pPr marL="173736" lvl="1"/>
            <a:r>
              <a:rPr lang="en-US" dirty="0">
                <a:solidFill>
                  <a:schemeClr val="accent1">
                    <a:lumMod val="50000"/>
                  </a:schemeClr>
                </a:solidFill>
              </a:rPr>
              <a:t>Up to 10-month contracts, expected to begin in August 2022</a:t>
            </a:r>
          </a:p>
          <a:p>
            <a:pPr marL="173736" lvl="1"/>
            <a:r>
              <a:rPr lang="en-US" dirty="0">
                <a:solidFill>
                  <a:schemeClr val="accent1">
                    <a:lumMod val="50000"/>
                  </a:schemeClr>
                </a:solidFill>
              </a:rPr>
              <a:t>Up to $100,000 for each selected organization </a:t>
            </a:r>
          </a:p>
          <a:p>
            <a:pPr marL="516636" lvl="2"/>
            <a:r>
              <a:rPr lang="en-US" dirty="0">
                <a:solidFill>
                  <a:schemeClr val="accent1">
                    <a:lumMod val="50000"/>
                  </a:schemeClr>
                </a:solidFill>
              </a:rPr>
              <a:t>Up to $500,000 may be allocated for Grassroots Education during this round</a:t>
            </a:r>
          </a:p>
          <a:p>
            <a:pPr marL="173736" lvl="1"/>
            <a:r>
              <a:rPr lang="en-US" dirty="0">
                <a:solidFill>
                  <a:schemeClr val="accent1">
                    <a:lumMod val="50000"/>
                  </a:schemeClr>
                </a:solidFill>
              </a:rPr>
              <a:t>Structured as “Time and Materials” contracts </a:t>
            </a:r>
          </a:p>
          <a:p>
            <a:pPr marL="173736" lvl="1"/>
            <a:r>
              <a:rPr lang="en-US" dirty="0">
                <a:solidFill>
                  <a:schemeClr val="accent1">
                    <a:lumMod val="50000"/>
                  </a:schemeClr>
                </a:solidFill>
              </a:rPr>
              <a:t>Budgets should be “fully loaded,” meaning they should include overhead in hourly rates</a:t>
            </a:r>
          </a:p>
          <a:p>
            <a:pPr marL="516636" lvl="2"/>
            <a:r>
              <a:rPr lang="en-US" dirty="0">
                <a:solidFill>
                  <a:schemeClr val="accent1">
                    <a:lumMod val="50000"/>
                  </a:schemeClr>
                </a:solidFill>
              </a:rPr>
              <a:t>Excel tables</a:t>
            </a:r>
          </a:p>
          <a:p>
            <a:pPr lvl="1"/>
            <a:endParaRPr lang="en-US" dirty="0"/>
          </a:p>
          <a:p>
            <a:pPr marL="0" indent="0">
              <a:buNone/>
            </a:pPr>
            <a:endParaRPr lang="en-US" dirty="0"/>
          </a:p>
        </p:txBody>
      </p:sp>
      <p:sp>
        <p:nvSpPr>
          <p:cNvPr id="3" name="Title 2">
            <a:extLst>
              <a:ext uri="{FF2B5EF4-FFF2-40B4-BE49-F238E27FC236}">
                <a16:creationId xmlns:a16="http://schemas.microsoft.com/office/drawing/2014/main" id="{AD8F8692-8272-4B7D-9324-95811AA41D3B}"/>
              </a:ext>
            </a:extLst>
          </p:cNvPr>
          <p:cNvSpPr>
            <a:spLocks noGrp="1"/>
          </p:cNvSpPr>
          <p:nvPr>
            <p:ph type="title"/>
          </p:nvPr>
        </p:nvSpPr>
        <p:spPr/>
        <p:txBody>
          <a:bodyPr/>
          <a:lstStyle/>
          <a:p>
            <a:r>
              <a:rPr lang="en-US" dirty="0"/>
              <a:t>Award Information</a:t>
            </a:r>
          </a:p>
        </p:txBody>
      </p:sp>
    </p:spTree>
    <p:extLst>
      <p:ext uri="{BB962C8B-B14F-4D97-AF65-F5344CB8AC3E}">
        <p14:creationId xmlns:p14="http://schemas.microsoft.com/office/powerpoint/2010/main" val="158437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67777-8926-46AD-9611-6305E931F95E}"/>
              </a:ext>
            </a:extLst>
          </p:cNvPr>
          <p:cNvSpPr>
            <a:spLocks noGrp="1"/>
          </p:cNvSpPr>
          <p:nvPr>
            <p:ph idx="1"/>
          </p:nvPr>
        </p:nvSpPr>
        <p:spPr>
          <a:xfrm>
            <a:off x="-2286" y="1066800"/>
            <a:ext cx="9144000" cy="5519172"/>
          </a:xfrm>
        </p:spPr>
        <p:txBody>
          <a:bodyPr/>
          <a:lstStyle/>
          <a:p>
            <a:pPr marL="342900" marR="0" lvl="0" indent="-342900" algn="just">
              <a:lnSpc>
                <a:spcPct val="107000"/>
              </a:lnSpc>
              <a:spcBef>
                <a:spcPts val="0"/>
              </a:spcBef>
              <a:spcAft>
                <a:spcPts val="800"/>
              </a:spcAft>
              <a:buFont typeface="Symbol" panose="05050102010706020507" pitchFamily="18" charset="2"/>
              <a:buChar char=""/>
            </a:pP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Building awareness of and trust in solar energy and the ILSFA Program</a:t>
            </a:r>
          </a:p>
          <a:p>
            <a:pPr marL="342900" marR="0" lvl="0" indent="-342900" algn="just">
              <a:lnSpc>
                <a:spcPct val="107000"/>
              </a:lnSpc>
              <a:spcBef>
                <a:spcPts val="0"/>
              </a:spcBef>
              <a:spcAft>
                <a:spcPts val="800"/>
              </a:spcAft>
              <a:buFont typeface="Symbol" panose="05050102010706020507" pitchFamily="18" charset="2"/>
              <a:buChar char=""/>
            </a:pP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Educating low-income households on opportunities to participate in ILSFA (e.g., the additional value of ILSFA vs. Illinois Shines/Adjustable Block Program for eligible participants)</a:t>
            </a:r>
          </a:p>
          <a:p>
            <a:pPr marL="342900" marR="0" lvl="0" indent="-342900" algn="just">
              <a:lnSpc>
                <a:spcPct val="107000"/>
              </a:lnSpc>
              <a:spcBef>
                <a:spcPts val="0"/>
              </a:spcBef>
              <a:spcAft>
                <a:spcPts val="800"/>
              </a:spcAft>
              <a:buFont typeface="Symbol" panose="05050102010706020507" pitchFamily="18" charset="2"/>
              <a:buChar char=""/>
            </a:pP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Demonstrating how communities can access the benefits of solar such as economic development, job training and hiring, and reduced environmental impacts (campaigns focused on solar installations at single - family and small multi-family (2-4 apartments) are particularly encouraged) </a:t>
            </a:r>
          </a:p>
          <a:p>
            <a:pPr marL="342900" marR="0" lvl="0" indent="-342900" algn="just">
              <a:lnSpc>
                <a:spcPct val="107000"/>
              </a:lnSpc>
              <a:spcBef>
                <a:spcPts val="0"/>
              </a:spcBef>
              <a:spcAft>
                <a:spcPts val="800"/>
              </a:spcAft>
              <a:buFont typeface="Symbol" panose="05050102010706020507" pitchFamily="18" charset="2"/>
              <a:buChar char=""/>
            </a:pP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Involving community members in stakeholder engagement processes that will help inform Illinois Solar for All approaches, policies, and processes in ways that benefit low-income and environmental justice communities</a:t>
            </a:r>
          </a:p>
        </p:txBody>
      </p:sp>
      <p:sp>
        <p:nvSpPr>
          <p:cNvPr id="3" name="Title 2">
            <a:extLst>
              <a:ext uri="{FF2B5EF4-FFF2-40B4-BE49-F238E27FC236}">
                <a16:creationId xmlns:a16="http://schemas.microsoft.com/office/drawing/2014/main" id="{94A5D69A-3972-4CC5-A050-2E473C1DA26A}"/>
              </a:ext>
            </a:extLst>
          </p:cNvPr>
          <p:cNvSpPr>
            <a:spLocks noGrp="1"/>
          </p:cNvSpPr>
          <p:nvPr>
            <p:ph type="title"/>
          </p:nvPr>
        </p:nvSpPr>
        <p:spPr/>
        <p:txBody>
          <a:bodyPr/>
          <a:lstStyle/>
          <a:p>
            <a:r>
              <a:rPr lang="en-US" dirty="0"/>
              <a:t>Areas of Interest</a:t>
            </a:r>
          </a:p>
        </p:txBody>
      </p:sp>
    </p:spTree>
    <p:extLst>
      <p:ext uri="{BB962C8B-B14F-4D97-AF65-F5344CB8AC3E}">
        <p14:creationId xmlns:p14="http://schemas.microsoft.com/office/powerpoint/2010/main" val="295582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43F424-149F-4D36-A8D0-314E1FDFBF34}"/>
              </a:ext>
            </a:extLst>
          </p:cNvPr>
          <p:cNvSpPr>
            <a:spLocks noGrp="1"/>
          </p:cNvSpPr>
          <p:nvPr>
            <p:ph idx="1"/>
          </p:nvPr>
        </p:nvSpPr>
        <p:spPr/>
        <p:txBody>
          <a:bodyPr/>
          <a:lstStyle/>
          <a:p>
            <a:r>
              <a:rPr lang="en-US" dirty="0">
                <a:solidFill>
                  <a:schemeClr val="accent1">
                    <a:lumMod val="50000"/>
                  </a:schemeClr>
                </a:solidFill>
              </a:rPr>
              <a:t>Campaigns that focus on helping single-family and small multi-family residence owners pursue distributed generation projects and that assist community residents in pursuing community solar are particularly desired</a:t>
            </a:r>
          </a:p>
        </p:txBody>
      </p:sp>
      <p:sp>
        <p:nvSpPr>
          <p:cNvPr id="3" name="Title 2">
            <a:extLst>
              <a:ext uri="{FF2B5EF4-FFF2-40B4-BE49-F238E27FC236}">
                <a16:creationId xmlns:a16="http://schemas.microsoft.com/office/drawing/2014/main" id="{47A8DA60-7EF8-467B-8595-67E76FB9F996}"/>
              </a:ext>
            </a:extLst>
          </p:cNvPr>
          <p:cNvSpPr>
            <a:spLocks noGrp="1"/>
          </p:cNvSpPr>
          <p:nvPr>
            <p:ph type="title"/>
          </p:nvPr>
        </p:nvSpPr>
        <p:spPr/>
        <p:txBody>
          <a:bodyPr/>
          <a:lstStyle/>
          <a:p>
            <a:r>
              <a:rPr lang="en-US" dirty="0"/>
              <a:t>Campaign Focus </a:t>
            </a:r>
          </a:p>
        </p:txBody>
      </p:sp>
    </p:spTree>
    <p:extLst>
      <p:ext uri="{BB962C8B-B14F-4D97-AF65-F5344CB8AC3E}">
        <p14:creationId xmlns:p14="http://schemas.microsoft.com/office/powerpoint/2010/main" val="338214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5AE6E-48C6-4479-A81E-86D410760313}"/>
              </a:ext>
            </a:extLst>
          </p:cNvPr>
          <p:cNvSpPr>
            <a:spLocks noGrp="1"/>
          </p:cNvSpPr>
          <p:nvPr>
            <p:ph idx="1"/>
          </p:nvPr>
        </p:nvSpPr>
        <p:spPr>
          <a:xfrm>
            <a:off x="0" y="1338829"/>
            <a:ext cx="9144000" cy="1632971"/>
          </a:xfrm>
        </p:spPr>
        <p:txBody>
          <a:bodyPr/>
          <a:lstStyle/>
          <a:p>
            <a:r>
              <a:rPr lang="en-US" dirty="0"/>
              <a:t>Final scope of work, campaign goals and metrics, and award amount corresponding to work to be provided will be negotiated during the selection process</a:t>
            </a:r>
          </a:p>
          <a:p>
            <a:endParaRPr lang="en-US" dirty="0"/>
          </a:p>
        </p:txBody>
      </p:sp>
      <p:sp>
        <p:nvSpPr>
          <p:cNvPr id="3" name="Title 2">
            <a:extLst>
              <a:ext uri="{FF2B5EF4-FFF2-40B4-BE49-F238E27FC236}">
                <a16:creationId xmlns:a16="http://schemas.microsoft.com/office/drawing/2014/main" id="{F3345959-CE9C-4EA2-8C69-DB4460931FFC}"/>
              </a:ext>
            </a:extLst>
          </p:cNvPr>
          <p:cNvSpPr>
            <a:spLocks noGrp="1"/>
          </p:cNvSpPr>
          <p:nvPr>
            <p:ph type="title"/>
          </p:nvPr>
        </p:nvSpPr>
        <p:spPr/>
        <p:txBody>
          <a:bodyPr/>
          <a:lstStyle/>
          <a:p>
            <a:r>
              <a:rPr lang="en-US" dirty="0"/>
              <a:t>Request for Proposals (RFP) Evaluation Criteria</a:t>
            </a:r>
          </a:p>
        </p:txBody>
      </p:sp>
      <p:pic>
        <p:nvPicPr>
          <p:cNvPr id="6" name="Picture 5">
            <a:extLst>
              <a:ext uri="{FF2B5EF4-FFF2-40B4-BE49-F238E27FC236}">
                <a16:creationId xmlns:a16="http://schemas.microsoft.com/office/drawing/2014/main" id="{03B2D7CF-1339-49C2-844A-77695C797669}"/>
              </a:ext>
            </a:extLst>
          </p:cNvPr>
          <p:cNvPicPr>
            <a:picLocks noChangeAspect="1"/>
          </p:cNvPicPr>
          <p:nvPr/>
        </p:nvPicPr>
        <p:blipFill>
          <a:blip r:embed="rId3"/>
          <a:stretch>
            <a:fillRect/>
          </a:stretch>
        </p:blipFill>
        <p:spPr>
          <a:xfrm>
            <a:off x="-1219200" y="3118871"/>
            <a:ext cx="11013331" cy="3276600"/>
          </a:xfrm>
          <a:prstGeom prst="rect">
            <a:avLst/>
          </a:prstGeom>
        </p:spPr>
      </p:pic>
    </p:spTree>
    <p:extLst>
      <p:ext uri="{BB962C8B-B14F-4D97-AF65-F5344CB8AC3E}">
        <p14:creationId xmlns:p14="http://schemas.microsoft.com/office/powerpoint/2010/main" val="281889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98D5C-F26A-4685-86D1-7E0915BE111A}"/>
              </a:ext>
            </a:extLst>
          </p:cNvPr>
          <p:cNvSpPr>
            <a:spLocks noGrp="1"/>
          </p:cNvSpPr>
          <p:nvPr>
            <p:ph idx="1"/>
          </p:nvPr>
        </p:nvSpPr>
        <p:spPr>
          <a:xfrm>
            <a:off x="0" y="1338829"/>
            <a:ext cx="6705600" cy="5519172"/>
          </a:xfrm>
        </p:spPr>
        <p:txBody>
          <a:bodyPr/>
          <a:lstStyle/>
          <a:p>
            <a:r>
              <a:rPr lang="en-US" dirty="0"/>
              <a:t>Respond to prompts and questions using a word or PDF document </a:t>
            </a:r>
          </a:p>
          <a:p>
            <a:r>
              <a:rPr lang="en-US" dirty="0">
                <a:solidFill>
                  <a:schemeClr val="tx1"/>
                </a:solidFill>
              </a:rPr>
              <a:t>Submit budget tables in Excel using provided templates</a:t>
            </a:r>
          </a:p>
          <a:p>
            <a:r>
              <a:rPr lang="en-US" dirty="0"/>
              <a:t>Submit necessary supporting documents</a:t>
            </a:r>
          </a:p>
          <a:p>
            <a:pPr lvl="1"/>
            <a:r>
              <a:rPr lang="en-US" dirty="0"/>
              <a:t>IRS 501(c)(3) letter, if any</a:t>
            </a:r>
          </a:p>
          <a:p>
            <a:pPr lvl="1"/>
            <a:r>
              <a:rPr lang="en-US" dirty="0"/>
              <a:t>Board list</a:t>
            </a:r>
          </a:p>
          <a:p>
            <a:pPr lvl="1"/>
            <a:r>
              <a:rPr lang="en-US" dirty="0"/>
              <a:t>IL Secretary of State Certificate of Good Standing</a:t>
            </a:r>
          </a:p>
          <a:p>
            <a:pPr lvl="1"/>
            <a:r>
              <a:rPr lang="en-US" dirty="0"/>
              <a:t>Most recent IRS Form 990, if any</a:t>
            </a:r>
          </a:p>
          <a:p>
            <a:pPr lvl="1"/>
            <a:r>
              <a:rPr lang="en-US" dirty="0"/>
              <a:t>IL Standard Disclosure and Conflict of Interest form (if applying for &gt;$50,000)</a:t>
            </a:r>
          </a:p>
          <a:p>
            <a:pPr marL="342900" lvl="1" indent="0">
              <a:buNone/>
            </a:pPr>
            <a:endParaRPr lang="en-US" dirty="0"/>
          </a:p>
          <a:p>
            <a:endParaRPr lang="en-US" dirty="0"/>
          </a:p>
        </p:txBody>
      </p:sp>
      <p:sp>
        <p:nvSpPr>
          <p:cNvPr id="3" name="Title 2">
            <a:extLst>
              <a:ext uri="{FF2B5EF4-FFF2-40B4-BE49-F238E27FC236}">
                <a16:creationId xmlns:a16="http://schemas.microsoft.com/office/drawing/2014/main" id="{3E113F8C-F570-4896-9328-DB849FFADE61}"/>
              </a:ext>
            </a:extLst>
          </p:cNvPr>
          <p:cNvSpPr>
            <a:spLocks noGrp="1"/>
          </p:cNvSpPr>
          <p:nvPr>
            <p:ph type="title"/>
          </p:nvPr>
        </p:nvSpPr>
        <p:spPr/>
        <p:txBody>
          <a:bodyPr/>
          <a:lstStyle/>
          <a:p>
            <a:r>
              <a:rPr lang="en-US" dirty="0"/>
              <a:t>Format and Required Information for RFP Submission</a:t>
            </a:r>
          </a:p>
        </p:txBody>
      </p:sp>
      <p:sp>
        <p:nvSpPr>
          <p:cNvPr id="4" name="TextBox 3">
            <a:extLst>
              <a:ext uri="{FF2B5EF4-FFF2-40B4-BE49-F238E27FC236}">
                <a16:creationId xmlns:a16="http://schemas.microsoft.com/office/drawing/2014/main" id="{CA71EB28-DEAC-4504-9C8A-9F3DED919851}"/>
              </a:ext>
            </a:extLst>
          </p:cNvPr>
          <p:cNvSpPr txBox="1"/>
          <p:nvPr/>
        </p:nvSpPr>
        <p:spPr>
          <a:xfrm>
            <a:off x="6172200" y="2118479"/>
            <a:ext cx="2819400" cy="3139321"/>
          </a:xfrm>
          <a:prstGeom prst="rect">
            <a:avLst/>
          </a:prstGeom>
          <a:solidFill>
            <a:schemeClr val="bg2"/>
          </a:solidFill>
        </p:spPr>
        <p:txBody>
          <a:bodyPr wrap="square" rtlCol="0">
            <a:spAutoFit/>
          </a:bodyPr>
          <a:lstStyle/>
          <a:p>
            <a:endParaRPr lang="en-US" dirty="0">
              <a:solidFill>
                <a:srgbClr val="1C2460"/>
              </a:solidFill>
              <a:latin typeface="Calibri" panose="020F0502020204030204" pitchFamily="34" charset="0"/>
              <a:cs typeface="Calibri" panose="020F0502020204030204" pitchFamily="34" charset="0"/>
            </a:endParaRPr>
          </a:p>
          <a:p>
            <a:endParaRPr lang="en-US" dirty="0">
              <a:solidFill>
                <a:srgbClr val="1C2460"/>
              </a:solidFill>
              <a:latin typeface="Calibri" panose="020F0502020204030204" pitchFamily="34" charset="0"/>
              <a:cs typeface="Calibri" panose="020F0502020204030204" pitchFamily="34" charset="0"/>
            </a:endParaRPr>
          </a:p>
          <a:p>
            <a:pPr algn="ctr"/>
            <a:r>
              <a:rPr lang="en-US" dirty="0">
                <a:solidFill>
                  <a:srgbClr val="1C2460"/>
                </a:solidFill>
                <a:latin typeface="Calibri" panose="020F0502020204030204" pitchFamily="34" charset="0"/>
                <a:cs typeface="Calibri" panose="020F0502020204030204" pitchFamily="34" charset="0"/>
              </a:rPr>
              <a:t>All information submitted electronically to</a:t>
            </a:r>
            <a:r>
              <a:rPr lang="en-US" b="1" dirty="0">
                <a:solidFill>
                  <a:srgbClr val="1C2460"/>
                </a:solidFill>
                <a:latin typeface="Calibri" panose="020F0502020204030204" pitchFamily="34" charset="0"/>
                <a:cs typeface="Calibri" panose="020F0502020204030204" pitchFamily="34" charset="0"/>
              </a:rPr>
              <a:t> </a:t>
            </a:r>
            <a:r>
              <a:rPr lang="en-US" b="1" dirty="0">
                <a:solidFill>
                  <a:srgbClr val="1C24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grassroots@IllinoisSFA.com</a:t>
            </a:r>
            <a:r>
              <a:rPr lang="en-US" b="1" dirty="0">
                <a:solidFill>
                  <a:srgbClr val="1C2460"/>
                </a:solidFill>
                <a:latin typeface="Calibri" panose="020F0502020204030204" pitchFamily="34" charset="0"/>
                <a:cs typeface="Calibri" panose="020F0502020204030204" pitchFamily="34" charset="0"/>
              </a:rPr>
              <a:t> </a:t>
            </a:r>
          </a:p>
          <a:p>
            <a:pPr algn="ctr"/>
            <a:endParaRPr lang="en-US" dirty="0">
              <a:solidFill>
                <a:srgbClr val="1C2460"/>
              </a:solidFill>
              <a:latin typeface="Calibri" panose="020F0502020204030204" pitchFamily="34" charset="0"/>
              <a:cs typeface="Calibri" panose="020F0502020204030204" pitchFamily="34" charset="0"/>
            </a:endParaRPr>
          </a:p>
          <a:p>
            <a:pPr algn="ctr"/>
            <a:r>
              <a:rPr lang="en-US" dirty="0">
                <a:solidFill>
                  <a:srgbClr val="1C2460"/>
                </a:solidFill>
                <a:latin typeface="Calibri" panose="020F0502020204030204" pitchFamily="34" charset="0"/>
                <a:cs typeface="Calibri" panose="020F0502020204030204" pitchFamily="34" charset="0"/>
              </a:rPr>
              <a:t>Proposals are due by Wednesday, June 15, 2022 at 11:59 PM</a:t>
            </a:r>
          </a:p>
          <a:p>
            <a:endParaRPr lang="en-US" dirty="0"/>
          </a:p>
          <a:p>
            <a:endParaRPr lang="en-US" dirty="0"/>
          </a:p>
        </p:txBody>
      </p:sp>
    </p:spTree>
    <p:extLst>
      <p:ext uri="{BB962C8B-B14F-4D97-AF65-F5344CB8AC3E}">
        <p14:creationId xmlns:p14="http://schemas.microsoft.com/office/powerpoint/2010/main" val="230484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8243E-E2A4-46CD-995C-3B61415A0817}"/>
              </a:ext>
            </a:extLst>
          </p:cNvPr>
          <p:cNvSpPr>
            <a:spLocks noGrp="1"/>
          </p:cNvSpPr>
          <p:nvPr>
            <p:ph idx="1"/>
          </p:nvPr>
        </p:nvSpPr>
        <p:spPr>
          <a:xfrm>
            <a:off x="-19050" y="990600"/>
            <a:ext cx="6877050" cy="3766571"/>
          </a:xfrm>
        </p:spPr>
        <p:txBody>
          <a:bodyPr/>
          <a:lstStyle/>
          <a:p>
            <a:pPr algn="l">
              <a:buFont typeface="Arial" panose="020B0604020202020204" pitchFamily="34" charset="0"/>
              <a:buChar char="•"/>
            </a:pPr>
            <a:r>
              <a:rPr lang="en-US" sz="1600" b="0" i="0" dirty="0">
                <a:solidFill>
                  <a:srgbClr val="1C245E"/>
                </a:solidFill>
                <a:effectLst/>
                <a:latin typeface="CadizWeb"/>
              </a:rPr>
              <a:t>May 6, 2022: </a:t>
            </a:r>
            <a:r>
              <a:rPr lang="en-US" sz="1600" b="1" i="0" u="none" strike="noStrike" dirty="0">
                <a:solidFill>
                  <a:srgbClr val="E04E22"/>
                </a:solidFill>
                <a:effectLst/>
                <a:latin typeface="CadizWeb"/>
                <a:hlinkClick r:id="rId2"/>
              </a:rPr>
              <a:t>Request for Proposals</a:t>
            </a:r>
            <a:r>
              <a:rPr lang="en-US" sz="1600" b="0" i="0" dirty="0">
                <a:solidFill>
                  <a:srgbClr val="1C245E"/>
                </a:solidFill>
                <a:effectLst/>
                <a:latin typeface="CadizWeb"/>
              </a:rPr>
              <a:t> is available</a:t>
            </a:r>
          </a:p>
          <a:p>
            <a:pPr algn="l">
              <a:buFont typeface="Arial" panose="020B0604020202020204" pitchFamily="34" charset="0"/>
              <a:buChar char="•"/>
            </a:pPr>
            <a:r>
              <a:rPr lang="en-US" sz="1600" b="0" i="0" dirty="0">
                <a:solidFill>
                  <a:srgbClr val="1C245E"/>
                </a:solidFill>
                <a:effectLst/>
                <a:latin typeface="CadizWeb"/>
              </a:rPr>
              <a:t>May 16, 2022: First Q&amp;A Webinar </a:t>
            </a:r>
          </a:p>
          <a:p>
            <a:pPr algn="l">
              <a:buFont typeface="Arial" panose="020B0604020202020204" pitchFamily="34" charset="0"/>
              <a:buChar char="•"/>
            </a:pPr>
            <a:r>
              <a:rPr lang="en-US" sz="1600" b="0" i="0" dirty="0">
                <a:solidFill>
                  <a:srgbClr val="1C245E"/>
                </a:solidFill>
                <a:effectLst/>
                <a:latin typeface="CadizWeb"/>
              </a:rPr>
              <a:t>May 24, 2022: Second Q&amp;A Webinar </a:t>
            </a:r>
            <a:endParaRPr lang="en-US" sz="1600" dirty="0">
              <a:solidFill>
                <a:srgbClr val="1C245E"/>
              </a:solidFill>
              <a:latin typeface="CadizWeb"/>
            </a:endParaRPr>
          </a:p>
          <a:p>
            <a:pPr algn="l">
              <a:buFont typeface="Arial" panose="020B0604020202020204" pitchFamily="34" charset="0"/>
              <a:buChar char="•"/>
            </a:pPr>
            <a:r>
              <a:rPr lang="en-US" sz="1600" b="0" i="0" dirty="0">
                <a:solidFill>
                  <a:srgbClr val="1C245E"/>
                </a:solidFill>
                <a:effectLst/>
                <a:latin typeface="CadizWeb"/>
              </a:rPr>
              <a:t>May 31, 2022: Questions on the RFP due to </a:t>
            </a:r>
            <a:r>
              <a:rPr lang="en-US" sz="1600" b="1" i="0" u="none" strike="noStrike" dirty="0">
                <a:solidFill>
                  <a:srgbClr val="E04E22"/>
                </a:solidFill>
                <a:effectLst/>
                <a:latin typeface="CadizWeb"/>
                <a:hlinkClick r:id="rId3"/>
              </a:rPr>
              <a:t>grassroots@illinoissfa.com</a:t>
            </a:r>
            <a:endParaRPr lang="en-US" sz="1600" b="0" i="0" dirty="0">
              <a:solidFill>
                <a:srgbClr val="1C245E"/>
              </a:solidFill>
              <a:effectLst/>
              <a:latin typeface="CadizWeb"/>
            </a:endParaRPr>
          </a:p>
          <a:p>
            <a:pPr algn="l">
              <a:buFont typeface="Arial" panose="020B0604020202020204" pitchFamily="34" charset="0"/>
              <a:buChar char="•"/>
            </a:pPr>
            <a:r>
              <a:rPr lang="en-US" sz="1600" b="0" i="0" dirty="0">
                <a:solidFill>
                  <a:srgbClr val="1C245E"/>
                </a:solidFill>
                <a:effectLst/>
                <a:latin typeface="CadizWeb"/>
              </a:rPr>
              <a:t>June 9, 2022: Q&amp;A document posted to ILSFA’s website</a:t>
            </a:r>
          </a:p>
          <a:p>
            <a:pPr algn="l">
              <a:buFont typeface="Arial" panose="020B0604020202020204" pitchFamily="34" charset="0"/>
              <a:buChar char="•"/>
            </a:pPr>
            <a:r>
              <a:rPr lang="en-US" sz="1600" b="1" i="0" dirty="0">
                <a:solidFill>
                  <a:srgbClr val="1C245E"/>
                </a:solidFill>
                <a:effectLst/>
                <a:latin typeface="CadizWeb"/>
              </a:rPr>
              <a:t>June 15, 2022: Proposal submission deadline</a:t>
            </a:r>
          </a:p>
          <a:p>
            <a:pPr algn="l">
              <a:buFont typeface="Arial" panose="020B0604020202020204" pitchFamily="34" charset="0"/>
              <a:buChar char="•"/>
            </a:pPr>
            <a:r>
              <a:rPr lang="en-US" sz="1600" b="0" i="0" dirty="0">
                <a:solidFill>
                  <a:srgbClr val="1C245E"/>
                </a:solidFill>
                <a:effectLst/>
                <a:latin typeface="CadizWeb"/>
              </a:rPr>
              <a:t>August 2022: Selected grassroots education campaigns are announced</a:t>
            </a:r>
          </a:p>
          <a:p>
            <a:pPr algn="l">
              <a:buFont typeface="Arial" panose="020B0604020202020204" pitchFamily="34" charset="0"/>
              <a:buChar char="•"/>
            </a:pPr>
            <a:r>
              <a:rPr lang="en-US" sz="1600" b="0" i="0" dirty="0">
                <a:solidFill>
                  <a:srgbClr val="1C245E"/>
                </a:solidFill>
                <a:effectLst/>
                <a:latin typeface="CadizWeb"/>
              </a:rPr>
              <a:t>Late August 2022: Onboarding for selected organizations will begin</a:t>
            </a:r>
          </a:p>
          <a:p>
            <a:endParaRPr lang="en-US" dirty="0">
              <a:solidFill>
                <a:srgbClr val="FF0000"/>
              </a:solidFill>
            </a:endParaRPr>
          </a:p>
        </p:txBody>
      </p:sp>
      <p:sp>
        <p:nvSpPr>
          <p:cNvPr id="3" name="Title 2">
            <a:extLst>
              <a:ext uri="{FF2B5EF4-FFF2-40B4-BE49-F238E27FC236}">
                <a16:creationId xmlns:a16="http://schemas.microsoft.com/office/drawing/2014/main" id="{900D9A78-23F8-43FA-90A9-6897E428974F}"/>
              </a:ext>
            </a:extLst>
          </p:cNvPr>
          <p:cNvSpPr>
            <a:spLocks noGrp="1"/>
          </p:cNvSpPr>
          <p:nvPr>
            <p:ph type="title"/>
          </p:nvPr>
        </p:nvSpPr>
        <p:spPr>
          <a:xfrm>
            <a:off x="-9525" y="1"/>
            <a:ext cx="9141714" cy="1338828"/>
          </a:xfrm>
        </p:spPr>
        <p:txBody>
          <a:bodyPr/>
          <a:lstStyle/>
          <a:p>
            <a:r>
              <a:rPr lang="en-US" dirty="0"/>
              <a:t>Key Dates</a:t>
            </a:r>
          </a:p>
        </p:txBody>
      </p:sp>
      <p:pic>
        <p:nvPicPr>
          <p:cNvPr id="5" name="Graphic 4">
            <a:extLst>
              <a:ext uri="{FF2B5EF4-FFF2-40B4-BE49-F238E27FC236}">
                <a16:creationId xmlns:a16="http://schemas.microsoft.com/office/drawing/2014/main" id="{C4B2E31E-7D33-4EF6-B2AA-7EC7BD000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8400" y="2626235"/>
            <a:ext cx="2448232" cy="2371725"/>
          </a:xfrm>
          <a:prstGeom prst="rect">
            <a:avLst/>
          </a:prstGeom>
        </p:spPr>
      </p:pic>
    </p:spTree>
    <p:extLst>
      <p:ext uri="{BB962C8B-B14F-4D97-AF65-F5344CB8AC3E}">
        <p14:creationId xmlns:p14="http://schemas.microsoft.com/office/powerpoint/2010/main" val="279373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1B428-FA62-4132-B55A-E48388C11541}"/>
              </a:ext>
            </a:extLst>
          </p:cNvPr>
          <p:cNvSpPr>
            <a:spLocks noGrp="1"/>
          </p:cNvSpPr>
          <p:nvPr>
            <p:ph type="title"/>
          </p:nvPr>
        </p:nvSpPr>
        <p:spPr/>
        <p:txBody>
          <a:bodyPr/>
          <a:lstStyle/>
          <a:p>
            <a:r>
              <a:rPr lang="en-US" dirty="0"/>
              <a:t>Questions?</a:t>
            </a:r>
          </a:p>
        </p:txBody>
      </p:sp>
      <p:pic>
        <p:nvPicPr>
          <p:cNvPr id="5" name="Graphic 4">
            <a:extLst>
              <a:ext uri="{FF2B5EF4-FFF2-40B4-BE49-F238E27FC236}">
                <a16:creationId xmlns:a16="http://schemas.microsoft.com/office/drawing/2014/main" id="{C68286A3-E810-4E9B-9A88-4E4CC445F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4334" y="2209800"/>
            <a:ext cx="4335331" cy="2971800"/>
          </a:xfrm>
          <a:prstGeom prst="rect">
            <a:avLst/>
          </a:prstGeom>
        </p:spPr>
      </p:pic>
    </p:spTree>
    <p:extLst>
      <p:ext uri="{BB962C8B-B14F-4D97-AF65-F5344CB8AC3E}">
        <p14:creationId xmlns:p14="http://schemas.microsoft.com/office/powerpoint/2010/main" val="103321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7B7EA7-F4AF-426D-B24D-DC55FDFC5A27}"/>
              </a:ext>
            </a:extLst>
          </p:cNvPr>
          <p:cNvSpPr>
            <a:spLocks noGrp="1"/>
          </p:cNvSpPr>
          <p:nvPr>
            <p:ph idx="1"/>
          </p:nvPr>
        </p:nvSpPr>
        <p:spPr/>
        <p:txBody>
          <a:bodyPr/>
          <a:lstStyle/>
          <a:p>
            <a:pPr marL="0" indent="0">
              <a:lnSpc>
                <a:spcPct val="100000"/>
              </a:lnSpc>
              <a:buNone/>
            </a:pPr>
            <a:r>
              <a:rPr lang="en-US" sz="1800" b="1" dirty="0"/>
              <a:t>Laura Oakleaf,</a:t>
            </a:r>
          </a:p>
          <a:p>
            <a:pPr marL="0" indent="0">
              <a:lnSpc>
                <a:spcPct val="100000"/>
              </a:lnSpc>
              <a:buNone/>
            </a:pPr>
            <a:r>
              <a:rPr lang="en-US" sz="1800" b="1" dirty="0"/>
              <a:t>Program Manager</a:t>
            </a:r>
          </a:p>
          <a:p>
            <a:pPr marL="0" indent="0">
              <a:lnSpc>
                <a:spcPct val="100000"/>
              </a:lnSpc>
              <a:buNone/>
            </a:pPr>
            <a:r>
              <a:rPr lang="en-US" sz="1600" dirty="0"/>
              <a:t>Laura.Oakleaf@elevateenergy.org</a:t>
            </a:r>
          </a:p>
          <a:p>
            <a:pPr marL="0" indent="0">
              <a:lnSpc>
                <a:spcPct val="100000"/>
              </a:lnSpc>
              <a:buNone/>
            </a:pPr>
            <a:r>
              <a:rPr lang="en-US" sz="1800" dirty="0"/>
              <a:t>(773) 906-5134</a:t>
            </a:r>
          </a:p>
          <a:p>
            <a:pPr marL="0" indent="0">
              <a:lnSpc>
                <a:spcPct val="100000"/>
              </a:lnSpc>
              <a:buNone/>
            </a:pPr>
            <a:endParaRPr lang="en-US" sz="1800" dirty="0"/>
          </a:p>
          <a:p>
            <a:pPr marL="0" indent="0">
              <a:lnSpc>
                <a:spcPct val="100000"/>
              </a:lnSpc>
              <a:buNone/>
            </a:pPr>
            <a:r>
              <a:rPr lang="en-US" sz="1800" b="1" dirty="0"/>
              <a:t>Elizabeth Corrado,</a:t>
            </a:r>
            <a:br>
              <a:rPr lang="en-US" sz="1800" b="1" dirty="0"/>
            </a:br>
            <a:r>
              <a:rPr lang="en-US" sz="1800" b="1" dirty="0"/>
              <a:t>Grassroots Education</a:t>
            </a:r>
          </a:p>
          <a:p>
            <a:pPr marL="0" indent="0">
              <a:lnSpc>
                <a:spcPct val="100000"/>
              </a:lnSpc>
              <a:buNone/>
            </a:pPr>
            <a:r>
              <a:rPr lang="en-US" sz="1400" dirty="0"/>
              <a:t>Elizabeth.Corrado@elevateenergy.org</a:t>
            </a:r>
          </a:p>
          <a:p>
            <a:pPr marL="0" indent="0">
              <a:lnSpc>
                <a:spcPct val="100000"/>
              </a:lnSpc>
              <a:buNone/>
            </a:pPr>
            <a:r>
              <a:rPr lang="en-US" sz="1800" dirty="0"/>
              <a:t>(773) 321-2684</a:t>
            </a:r>
          </a:p>
          <a:p>
            <a:pPr marL="0" indent="0">
              <a:lnSpc>
                <a:spcPct val="100000"/>
              </a:lnSpc>
              <a:buNone/>
            </a:pPr>
            <a:endParaRPr lang="en-US" sz="1800" dirty="0"/>
          </a:p>
          <a:p>
            <a:pPr marL="0" indent="0">
              <a:lnSpc>
                <a:spcPct val="100000"/>
              </a:lnSpc>
              <a:buNone/>
            </a:pPr>
            <a:endParaRPr lang="en-US" sz="1800" dirty="0"/>
          </a:p>
          <a:p>
            <a:pPr marL="0" indent="0">
              <a:lnSpc>
                <a:spcPct val="100000"/>
              </a:lnSpc>
              <a:buNone/>
            </a:pPr>
            <a:r>
              <a:rPr lang="en-US" sz="1800" b="1" dirty="0"/>
              <a:t>www.IllinoisSFA.com</a:t>
            </a:r>
          </a:p>
          <a:p>
            <a:pPr marL="0" indent="0">
              <a:lnSpc>
                <a:spcPct val="100000"/>
              </a:lnSpc>
              <a:buNone/>
            </a:pPr>
            <a:endParaRPr lang="en-US" sz="1400" dirty="0"/>
          </a:p>
          <a:p>
            <a:pPr marL="0" indent="0">
              <a:lnSpc>
                <a:spcPct val="100000"/>
              </a:lnSpc>
              <a:buNone/>
            </a:pPr>
            <a:endParaRPr lang="en-US" sz="1400" dirty="0"/>
          </a:p>
        </p:txBody>
      </p:sp>
      <p:sp>
        <p:nvSpPr>
          <p:cNvPr id="4" name="Title 3">
            <a:extLst>
              <a:ext uri="{FF2B5EF4-FFF2-40B4-BE49-F238E27FC236}">
                <a16:creationId xmlns:a16="http://schemas.microsoft.com/office/drawing/2014/main" id="{D9EC95BA-D538-4A49-83ED-6B1131F12471}"/>
              </a:ext>
            </a:extLst>
          </p:cNvPr>
          <p:cNvSpPr>
            <a:spLocks noGrp="1"/>
          </p:cNvSpPr>
          <p:nvPr>
            <p:ph type="ctrTitle"/>
          </p:nvPr>
        </p:nvSpPr>
        <p:spPr/>
        <p:txBody>
          <a:bodyPr/>
          <a:lstStyle/>
          <a:p>
            <a:r>
              <a:rPr lang="en-US" dirty="0"/>
              <a:t>Important Contacts</a:t>
            </a:r>
          </a:p>
        </p:txBody>
      </p:sp>
    </p:spTree>
    <p:extLst>
      <p:ext uri="{BB962C8B-B14F-4D97-AF65-F5344CB8AC3E}">
        <p14:creationId xmlns:p14="http://schemas.microsoft.com/office/powerpoint/2010/main" val="90151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DAA6E-018B-4570-A5FA-DA39B3EE46C4}"/>
              </a:ext>
            </a:extLst>
          </p:cNvPr>
          <p:cNvSpPr>
            <a:spLocks noGrp="1"/>
          </p:cNvSpPr>
          <p:nvPr>
            <p:ph type="ctrTitle"/>
          </p:nvPr>
        </p:nvSpPr>
        <p:spPr/>
        <p:txBody>
          <a:bodyPr/>
          <a:lstStyle/>
          <a:p>
            <a:r>
              <a:rPr lang="en-US" dirty="0"/>
              <a:t>Illinois Solar for All Program Overview</a:t>
            </a:r>
          </a:p>
        </p:txBody>
      </p:sp>
      <p:sp>
        <p:nvSpPr>
          <p:cNvPr id="3" name="Slide Number Placeholder 2">
            <a:extLst>
              <a:ext uri="{FF2B5EF4-FFF2-40B4-BE49-F238E27FC236}">
                <a16:creationId xmlns:a16="http://schemas.microsoft.com/office/drawing/2014/main" id="{62F4A512-BEE6-4DBE-A9F6-C874D7499D39}"/>
              </a:ext>
            </a:extLst>
          </p:cNvPr>
          <p:cNvSpPr>
            <a:spLocks noGrp="1"/>
          </p:cNvSpPr>
          <p:nvPr>
            <p:ph type="sldNum" sz="quarter" idx="4"/>
          </p:nvPr>
        </p:nvSpPr>
        <p:spPr/>
        <p:txBody>
          <a:bodyPr/>
          <a:lstStyle/>
          <a:p>
            <a:fld id="{B8541C84-BF73-6741-B68C-095B6B4FF560}" type="slidenum">
              <a:rPr lang="en-US" smtClean="0"/>
              <a:pPr/>
              <a:t>3</a:t>
            </a:fld>
            <a:endParaRPr lang="en-US" dirty="0"/>
          </a:p>
        </p:txBody>
      </p:sp>
    </p:spTree>
    <p:extLst>
      <p:ext uri="{BB962C8B-B14F-4D97-AF65-F5344CB8AC3E}">
        <p14:creationId xmlns:p14="http://schemas.microsoft.com/office/powerpoint/2010/main" val="272364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810B5-301F-D342-BFF6-EDB9FF36E352}"/>
              </a:ext>
            </a:extLst>
          </p:cNvPr>
          <p:cNvSpPr>
            <a:spLocks noGrp="1"/>
          </p:cNvSpPr>
          <p:nvPr>
            <p:ph idx="1"/>
          </p:nvPr>
        </p:nvSpPr>
        <p:spPr>
          <a:xfrm>
            <a:off x="0" y="990600"/>
            <a:ext cx="5334000" cy="5519172"/>
          </a:xfrm>
        </p:spPr>
        <p:txBody>
          <a:bodyPr/>
          <a:lstStyle/>
          <a:p>
            <a:r>
              <a:rPr lang="en-US" dirty="0">
                <a:solidFill>
                  <a:schemeClr val="tx1"/>
                </a:solidFill>
              </a:rPr>
              <a:t>Made possible by the Future Energy Jobs Act (FEJA) and the Climate and Equitable Jobs Act (CEJA)</a:t>
            </a:r>
          </a:p>
          <a:p>
            <a:r>
              <a:rPr lang="en-US" dirty="0"/>
              <a:t>Provides incentives to help make solar installations in low-income and environmental justice communities more affordable</a:t>
            </a:r>
          </a:p>
          <a:p>
            <a:r>
              <a:rPr lang="en-US" dirty="0"/>
              <a:t>Administered by Elevate on behalf of the Illinois Power Agency (IPA)</a:t>
            </a:r>
          </a:p>
          <a:p>
            <a:r>
              <a:rPr lang="en-US" dirty="0"/>
              <a:t>Illinois Shines- general market rate program in Illinois</a:t>
            </a:r>
          </a:p>
        </p:txBody>
      </p:sp>
      <p:sp>
        <p:nvSpPr>
          <p:cNvPr id="4" name="Title 3">
            <a:extLst>
              <a:ext uri="{FF2B5EF4-FFF2-40B4-BE49-F238E27FC236}">
                <a16:creationId xmlns:a16="http://schemas.microsoft.com/office/drawing/2014/main" id="{CD8FA9F4-E281-44E5-8F91-21890730C7BE}"/>
              </a:ext>
            </a:extLst>
          </p:cNvPr>
          <p:cNvSpPr>
            <a:spLocks noGrp="1"/>
          </p:cNvSpPr>
          <p:nvPr>
            <p:ph type="title"/>
          </p:nvPr>
        </p:nvSpPr>
        <p:spPr/>
        <p:txBody>
          <a:bodyPr/>
          <a:lstStyle/>
          <a:p>
            <a:r>
              <a:rPr lang="en-US" dirty="0"/>
              <a:t>Illinois Solar for All (ILSFA) Overview</a:t>
            </a:r>
          </a:p>
        </p:txBody>
      </p:sp>
      <p:pic>
        <p:nvPicPr>
          <p:cNvPr id="3" name="Graphic 2">
            <a:extLst>
              <a:ext uri="{FF2B5EF4-FFF2-40B4-BE49-F238E27FC236}">
                <a16:creationId xmlns:a16="http://schemas.microsoft.com/office/drawing/2014/main" id="{D1B50EF0-607D-4D1B-8251-DCCBBF1E76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1981200"/>
            <a:ext cx="3283260" cy="3255670"/>
          </a:xfrm>
          <a:prstGeom prst="rect">
            <a:avLst/>
          </a:prstGeom>
        </p:spPr>
      </p:pic>
    </p:spTree>
    <p:extLst>
      <p:ext uri="{BB962C8B-B14F-4D97-AF65-F5344CB8AC3E}">
        <p14:creationId xmlns:p14="http://schemas.microsoft.com/office/powerpoint/2010/main" val="36738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19A96-1382-40E7-AC38-4110264B8644}"/>
              </a:ext>
            </a:extLst>
          </p:cNvPr>
          <p:cNvSpPr>
            <a:spLocks noGrp="1"/>
          </p:cNvSpPr>
          <p:nvPr>
            <p:ph idx="1"/>
          </p:nvPr>
        </p:nvSpPr>
        <p:spPr/>
        <p:txBody>
          <a:bodyPr/>
          <a:lstStyle/>
          <a:p>
            <a:r>
              <a:rPr lang="en-US" dirty="0"/>
              <a:t>Solar incentives (Renewable Energy Credits, or RECs) aim to benefit low-income and environmental justice (EJ) communities</a:t>
            </a:r>
          </a:p>
          <a:p>
            <a:r>
              <a:rPr lang="en-US" dirty="0"/>
              <a:t>Incentives are higher value than Illinois Shines (market rate solar incentive program) to allow greater benefits to be passed on to eligible participants</a:t>
            </a:r>
          </a:p>
          <a:p>
            <a:r>
              <a:rPr lang="en-US" dirty="0"/>
              <a:t>Job training requirements accelerate workforce development</a:t>
            </a:r>
          </a:p>
          <a:p>
            <a:r>
              <a:rPr lang="en-US" dirty="0"/>
              <a:t>Grassroots Education funding to drive program participation and ensure that the benefits of ILSFA reach low-income and EJ communities </a:t>
            </a:r>
          </a:p>
        </p:txBody>
      </p:sp>
      <p:sp>
        <p:nvSpPr>
          <p:cNvPr id="3" name="Title 2">
            <a:extLst>
              <a:ext uri="{FF2B5EF4-FFF2-40B4-BE49-F238E27FC236}">
                <a16:creationId xmlns:a16="http://schemas.microsoft.com/office/drawing/2014/main" id="{A2CD72DE-360E-4CC0-B200-FB7BC597BAC1}"/>
              </a:ext>
            </a:extLst>
          </p:cNvPr>
          <p:cNvSpPr>
            <a:spLocks noGrp="1"/>
          </p:cNvSpPr>
          <p:nvPr>
            <p:ph type="title"/>
          </p:nvPr>
        </p:nvSpPr>
        <p:spPr/>
        <p:txBody>
          <a:bodyPr/>
          <a:lstStyle/>
          <a:p>
            <a:r>
              <a:rPr lang="en-US" dirty="0"/>
              <a:t>ILSFA Incentives and Offerings</a:t>
            </a:r>
          </a:p>
        </p:txBody>
      </p:sp>
    </p:spTree>
    <p:extLst>
      <p:ext uri="{BB962C8B-B14F-4D97-AF65-F5344CB8AC3E}">
        <p14:creationId xmlns:p14="http://schemas.microsoft.com/office/powerpoint/2010/main" val="8762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89590-DF40-4E40-AF9E-37106E9F713A}"/>
              </a:ext>
            </a:extLst>
          </p:cNvPr>
          <p:cNvSpPr>
            <a:spLocks noGrp="1"/>
          </p:cNvSpPr>
          <p:nvPr>
            <p:ph idx="1"/>
          </p:nvPr>
        </p:nvSpPr>
        <p:spPr>
          <a:xfrm>
            <a:off x="0" y="990600"/>
            <a:ext cx="5638800" cy="5519172"/>
          </a:xfrm>
        </p:spPr>
        <p:txBody>
          <a:bodyPr/>
          <a:lstStyle/>
          <a:p>
            <a:r>
              <a:rPr lang="en-US" dirty="0"/>
              <a:t>Residential property owners and renters, with an income of 80% or less Area Median Income (AMI)</a:t>
            </a:r>
          </a:p>
          <a:p>
            <a:r>
              <a:rPr lang="en-US" dirty="0"/>
              <a:t>Non-profit and public facilities serving and located in low-income and EJ communities</a:t>
            </a:r>
          </a:p>
          <a:p>
            <a:r>
              <a:rPr lang="en-US" dirty="0"/>
              <a:t>Target: 25% of incentives to serve EJ communities</a:t>
            </a:r>
          </a:p>
          <a:p>
            <a:r>
              <a:rPr lang="en-US" dirty="0"/>
              <a:t>Grassroots education emphasis: Drive participation of single family or small multifamily property owners in distributed generation (e.g. rooftop) subprogram </a:t>
            </a:r>
          </a:p>
          <a:p>
            <a:pPr marL="0" indent="0">
              <a:buNone/>
            </a:pPr>
            <a:endParaRPr lang="en-US" dirty="0"/>
          </a:p>
        </p:txBody>
      </p:sp>
      <p:sp>
        <p:nvSpPr>
          <p:cNvPr id="3" name="Title 2">
            <a:extLst>
              <a:ext uri="{FF2B5EF4-FFF2-40B4-BE49-F238E27FC236}">
                <a16:creationId xmlns:a16="http://schemas.microsoft.com/office/drawing/2014/main" id="{FC503482-96EA-4688-A37F-E9E66EE4F914}"/>
              </a:ext>
            </a:extLst>
          </p:cNvPr>
          <p:cNvSpPr>
            <a:spLocks noGrp="1"/>
          </p:cNvSpPr>
          <p:nvPr>
            <p:ph type="title"/>
          </p:nvPr>
        </p:nvSpPr>
        <p:spPr>
          <a:xfrm>
            <a:off x="-21771" y="1"/>
            <a:ext cx="9141714" cy="1338828"/>
          </a:xfrm>
        </p:spPr>
        <p:txBody>
          <a:bodyPr/>
          <a:lstStyle/>
          <a:p>
            <a:r>
              <a:rPr lang="en-US" dirty="0">
                <a:cs typeface="Calibri" panose="020F0502020204030204" pitchFamily="34" charset="0"/>
              </a:rPr>
              <a:t>Who Is Eligible to Participate in ILSFA?</a:t>
            </a:r>
          </a:p>
        </p:txBody>
      </p:sp>
      <p:pic>
        <p:nvPicPr>
          <p:cNvPr id="6" name="Graphic 5">
            <a:extLst>
              <a:ext uri="{FF2B5EF4-FFF2-40B4-BE49-F238E27FC236}">
                <a16:creationId xmlns:a16="http://schemas.microsoft.com/office/drawing/2014/main" id="{6D7A52A4-01A4-4CB9-BAEB-01B1931A8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424" y="2420025"/>
            <a:ext cx="3147202" cy="2380576"/>
          </a:xfrm>
          <a:prstGeom prst="rect">
            <a:avLst/>
          </a:prstGeom>
        </p:spPr>
      </p:pic>
    </p:spTree>
    <p:extLst>
      <p:ext uri="{BB962C8B-B14F-4D97-AF65-F5344CB8AC3E}">
        <p14:creationId xmlns:p14="http://schemas.microsoft.com/office/powerpoint/2010/main" val="31719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2B56B-C1D6-4753-BD0E-8652DB9F30CF}"/>
              </a:ext>
            </a:extLst>
          </p:cNvPr>
          <p:cNvSpPr>
            <a:spLocks noGrp="1"/>
          </p:cNvSpPr>
          <p:nvPr>
            <p:ph idx="1"/>
          </p:nvPr>
        </p:nvSpPr>
        <p:spPr>
          <a:xfrm>
            <a:off x="0" y="1338829"/>
            <a:ext cx="5029200" cy="5519172"/>
          </a:xfrm>
        </p:spPr>
        <p:txBody>
          <a:bodyPr/>
          <a:lstStyle/>
          <a:p>
            <a:r>
              <a:rPr lang="en-US" dirty="0"/>
              <a:t>No upfront costs</a:t>
            </a:r>
          </a:p>
          <a:p>
            <a:r>
              <a:rPr lang="en-US" dirty="0"/>
              <a:t>Required savings for all participants</a:t>
            </a:r>
          </a:p>
          <a:p>
            <a:r>
              <a:rPr lang="en-US" dirty="0"/>
              <a:t>Comprehensive consumer protections</a:t>
            </a:r>
          </a:p>
          <a:p>
            <a:r>
              <a:rPr lang="en-US" dirty="0"/>
              <a:t>Comprehensive vendor requirements and management </a:t>
            </a:r>
          </a:p>
          <a:p>
            <a:pPr marL="0" indent="0">
              <a:buNone/>
            </a:pPr>
            <a:endParaRPr lang="en-US" dirty="0"/>
          </a:p>
        </p:txBody>
      </p:sp>
      <p:sp>
        <p:nvSpPr>
          <p:cNvPr id="3" name="Title 2">
            <a:extLst>
              <a:ext uri="{FF2B5EF4-FFF2-40B4-BE49-F238E27FC236}">
                <a16:creationId xmlns:a16="http://schemas.microsoft.com/office/drawing/2014/main" id="{E9BE3471-C9A9-4632-8BAA-8B1BED124B2F}"/>
              </a:ext>
            </a:extLst>
          </p:cNvPr>
          <p:cNvSpPr>
            <a:spLocks noGrp="1"/>
          </p:cNvSpPr>
          <p:nvPr>
            <p:ph type="title"/>
          </p:nvPr>
        </p:nvSpPr>
        <p:spPr/>
        <p:txBody>
          <a:bodyPr/>
          <a:lstStyle/>
          <a:p>
            <a:r>
              <a:rPr lang="en-US" dirty="0"/>
              <a:t>Participant Benefits</a:t>
            </a:r>
          </a:p>
        </p:txBody>
      </p:sp>
      <p:pic>
        <p:nvPicPr>
          <p:cNvPr id="4" name="Graphic 3">
            <a:extLst>
              <a:ext uri="{FF2B5EF4-FFF2-40B4-BE49-F238E27FC236}">
                <a16:creationId xmlns:a16="http://schemas.microsoft.com/office/drawing/2014/main" id="{D5C18D42-8418-4BA4-A603-ED2C81E322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6800" y="2209800"/>
            <a:ext cx="3400474" cy="2750383"/>
          </a:xfrm>
          <a:prstGeom prst="rect">
            <a:avLst/>
          </a:prstGeom>
        </p:spPr>
      </p:pic>
      <p:pic>
        <p:nvPicPr>
          <p:cNvPr id="5" name="Picture 4">
            <a:extLst>
              <a:ext uri="{FF2B5EF4-FFF2-40B4-BE49-F238E27FC236}">
                <a16:creationId xmlns:a16="http://schemas.microsoft.com/office/drawing/2014/main" id="{3F01D9BA-00C8-47A0-B9A5-B87CCE17CB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438" r="12500"/>
          <a:stretch/>
        </p:blipFill>
        <p:spPr>
          <a:xfrm>
            <a:off x="4572000" y="0"/>
            <a:ext cx="4572000" cy="6858000"/>
          </a:xfrm>
          <a:prstGeom prst="rect">
            <a:avLst/>
          </a:prstGeom>
        </p:spPr>
      </p:pic>
    </p:spTree>
    <p:extLst>
      <p:ext uri="{BB962C8B-B14F-4D97-AF65-F5344CB8AC3E}">
        <p14:creationId xmlns:p14="http://schemas.microsoft.com/office/powerpoint/2010/main" val="168861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2201C-A3C4-4CDB-BAA0-84EC94A3AB33}"/>
              </a:ext>
            </a:extLst>
          </p:cNvPr>
          <p:cNvSpPr>
            <a:spLocks noGrp="1"/>
          </p:cNvSpPr>
          <p:nvPr>
            <p:ph idx="1"/>
          </p:nvPr>
        </p:nvSpPr>
        <p:spPr>
          <a:xfrm>
            <a:off x="0" y="1338829"/>
            <a:ext cx="9144000" cy="5519172"/>
          </a:xfrm>
        </p:spPr>
        <p:txBody>
          <a:bodyPr/>
          <a:lstStyle/>
          <a:p>
            <a:r>
              <a:rPr lang="en-US" dirty="0"/>
              <a:t>Responsible for all aspects of solar installation for ILSFA projects </a:t>
            </a:r>
          </a:p>
          <a:p>
            <a:r>
              <a:rPr lang="en-US" dirty="0"/>
              <a:t>Ensure all program requirements are met, including:</a:t>
            </a:r>
          </a:p>
          <a:p>
            <a:pPr lvl="1"/>
            <a:r>
              <a:rPr lang="en-US" dirty="0"/>
              <a:t>Community engagement in the development of ILSFA projects</a:t>
            </a:r>
          </a:p>
          <a:p>
            <a:pPr lvl="1"/>
            <a:r>
              <a:rPr lang="en-US" dirty="0"/>
              <a:t>Minimum number of ILSFA project hours are performed by qualified job trainees</a:t>
            </a:r>
          </a:p>
          <a:p>
            <a:pPr lvl="1"/>
            <a:r>
              <a:rPr lang="en-US" dirty="0"/>
              <a:t>Comprehensive consumer protections</a:t>
            </a:r>
          </a:p>
          <a:p>
            <a:pPr lvl="1"/>
            <a:r>
              <a:rPr lang="en-US" dirty="0"/>
              <a:t>Project sites meet site suitability requirements</a:t>
            </a:r>
          </a:p>
          <a:p>
            <a:pPr lvl="1"/>
            <a:r>
              <a:rPr lang="en-US" dirty="0"/>
              <a:t>System design and performance standards</a:t>
            </a:r>
          </a:p>
          <a:p>
            <a:pPr lvl="1"/>
            <a:r>
              <a:rPr lang="en-US" dirty="0"/>
              <a:t>Quality assurance standards, including assessments via onsite and photo inspections</a:t>
            </a:r>
          </a:p>
        </p:txBody>
      </p:sp>
      <p:sp>
        <p:nvSpPr>
          <p:cNvPr id="3" name="Title 2">
            <a:extLst>
              <a:ext uri="{FF2B5EF4-FFF2-40B4-BE49-F238E27FC236}">
                <a16:creationId xmlns:a16="http://schemas.microsoft.com/office/drawing/2014/main" id="{A949E235-8EB0-4516-B450-D11F6FF1CD17}"/>
              </a:ext>
            </a:extLst>
          </p:cNvPr>
          <p:cNvSpPr>
            <a:spLocks noGrp="1"/>
          </p:cNvSpPr>
          <p:nvPr>
            <p:ph type="title"/>
          </p:nvPr>
        </p:nvSpPr>
        <p:spPr/>
        <p:txBody>
          <a:bodyPr/>
          <a:lstStyle/>
          <a:p>
            <a:r>
              <a:rPr lang="en-US" dirty="0"/>
              <a:t>Approved Vendors	</a:t>
            </a:r>
          </a:p>
        </p:txBody>
      </p:sp>
    </p:spTree>
    <p:extLst>
      <p:ext uri="{BB962C8B-B14F-4D97-AF65-F5344CB8AC3E}">
        <p14:creationId xmlns:p14="http://schemas.microsoft.com/office/powerpoint/2010/main" val="30741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E36DFD-22F4-43C9-B652-619FF5130C77}"/>
              </a:ext>
            </a:extLst>
          </p:cNvPr>
          <p:cNvSpPr>
            <a:spLocks noGrp="1"/>
          </p:cNvSpPr>
          <p:nvPr>
            <p:ph type="ctrTitle"/>
          </p:nvPr>
        </p:nvSpPr>
        <p:spPr/>
        <p:txBody>
          <a:bodyPr/>
          <a:lstStyle/>
          <a:p>
            <a:r>
              <a:rPr lang="en-US" dirty="0"/>
              <a:t>Grassroots Education Campaign Overview </a:t>
            </a:r>
          </a:p>
        </p:txBody>
      </p:sp>
      <p:sp>
        <p:nvSpPr>
          <p:cNvPr id="3" name="Slide Number Placeholder 2">
            <a:extLst>
              <a:ext uri="{FF2B5EF4-FFF2-40B4-BE49-F238E27FC236}">
                <a16:creationId xmlns:a16="http://schemas.microsoft.com/office/drawing/2014/main" id="{0E12B7EC-505E-4B8C-B22C-6BF298BE8116}"/>
              </a:ext>
            </a:extLst>
          </p:cNvPr>
          <p:cNvSpPr>
            <a:spLocks noGrp="1"/>
          </p:cNvSpPr>
          <p:nvPr>
            <p:ph type="sldNum" sz="quarter" idx="4"/>
          </p:nvPr>
        </p:nvSpPr>
        <p:spPr/>
        <p:txBody>
          <a:bodyPr/>
          <a:lstStyle/>
          <a:p>
            <a:fld id="{B8541C84-BF73-6741-B68C-095B6B4FF560}" type="slidenum">
              <a:rPr lang="en-US" smtClean="0"/>
              <a:pPr/>
              <a:t>9</a:t>
            </a:fld>
            <a:endParaRPr lang="en-US" dirty="0"/>
          </a:p>
        </p:txBody>
      </p:sp>
    </p:spTree>
    <p:extLst>
      <p:ext uri="{BB962C8B-B14F-4D97-AF65-F5344CB8AC3E}">
        <p14:creationId xmlns:p14="http://schemas.microsoft.com/office/powerpoint/2010/main" val="3508118852"/>
      </p:ext>
    </p:extLst>
  </p:cSld>
  <p:clrMapOvr>
    <a:masterClrMapping/>
  </p:clrMapOvr>
</p:sld>
</file>

<file path=ppt/theme/theme1.xml><?xml version="1.0" encoding="utf-8"?>
<a:theme xmlns:a="http://schemas.openxmlformats.org/drawingml/2006/main" name="Office Theme">
  <a:themeElements>
    <a:clrScheme name="19ILSFA Theme">
      <a:dk1>
        <a:srgbClr val="202025"/>
      </a:dk1>
      <a:lt1>
        <a:srgbClr val="FFFFFF"/>
      </a:lt1>
      <a:dk2>
        <a:srgbClr val="1C245E"/>
      </a:dk2>
      <a:lt2>
        <a:srgbClr val="D3D9FA"/>
      </a:lt2>
      <a:accent1>
        <a:srgbClr val="5062E5"/>
      </a:accent1>
      <a:accent2>
        <a:srgbClr val="FACE0C"/>
      </a:accent2>
      <a:accent3>
        <a:srgbClr val="57D983"/>
      </a:accent3>
      <a:accent4>
        <a:srgbClr val="DF4D21"/>
      </a:accent4>
      <a:accent5>
        <a:srgbClr val="1C245E"/>
      </a:accent5>
      <a:accent6>
        <a:srgbClr val="D3D9FA"/>
      </a:accent6>
      <a:hlink>
        <a:srgbClr val="5062E5"/>
      </a:hlink>
      <a:folHlink>
        <a:srgbClr val="20202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ILSFA PPT Template-standard" id="{BE4AF54F-D106-459F-982C-7EA9CB0D836D}" vid="{4EE58488-9ACA-4011-AFEB-5409EFF4F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19ILSFA PPT Template-standard</Template>
  <TotalTime>1692</TotalTime>
  <Words>1183</Words>
  <Application>Microsoft Office PowerPoint</Application>
  <PresentationFormat>On-screen Show (4:3)</PresentationFormat>
  <Paragraphs>144</Paragraphs>
  <Slides>29</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CadizWeb</vt:lpstr>
      <vt:lpstr>Calibri</vt:lpstr>
      <vt:lpstr>Consolas</vt:lpstr>
      <vt:lpstr>Symbol</vt:lpstr>
      <vt:lpstr>System Font Regular</vt:lpstr>
      <vt:lpstr>Office Theme</vt:lpstr>
      <vt:lpstr>Acrobat Document</vt:lpstr>
      <vt:lpstr>An Overview of Grassroots Education Funding</vt:lpstr>
      <vt:lpstr>Agenda</vt:lpstr>
      <vt:lpstr>Illinois Solar for All Program Overview</vt:lpstr>
      <vt:lpstr>Illinois Solar for All (ILSFA) Overview</vt:lpstr>
      <vt:lpstr>ILSFA Incentives and Offerings</vt:lpstr>
      <vt:lpstr>Who Is Eligible to Participate in ILSFA?</vt:lpstr>
      <vt:lpstr>Participant Benefits</vt:lpstr>
      <vt:lpstr>Approved Vendors </vt:lpstr>
      <vt:lpstr>Grassroots Education Campaign Overview </vt:lpstr>
      <vt:lpstr>Grassroots Education Successes </vt:lpstr>
      <vt:lpstr>Grassroots Education Campaign Overview</vt:lpstr>
      <vt:lpstr>Environmental Justice Communities</vt:lpstr>
      <vt:lpstr>Environmental Justice Communities Map</vt:lpstr>
      <vt:lpstr>Danville Environmental Justice Communities</vt:lpstr>
      <vt:lpstr>Metro East Environmental Justice Communities </vt:lpstr>
      <vt:lpstr>Chicago Metro Environmental Justice Communities</vt:lpstr>
      <vt:lpstr>Environmental Justice Self Designation </vt:lpstr>
      <vt:lpstr>Grassroots Education and Approved Vendors </vt:lpstr>
      <vt:lpstr>Proposal Requirements</vt:lpstr>
      <vt:lpstr>Grassroots Education Eligibility Requirements</vt:lpstr>
      <vt:lpstr>Grassroots Education Eligibility Requirements</vt:lpstr>
      <vt:lpstr>Award Information</vt:lpstr>
      <vt:lpstr>Areas of Interest</vt:lpstr>
      <vt:lpstr>Campaign Focus </vt:lpstr>
      <vt:lpstr>Request for Proposals (RFP) Evaluation Criteria</vt:lpstr>
      <vt:lpstr>Format and Required Information for RFP Submission</vt:lpstr>
      <vt:lpstr>Key Dates</vt:lpstr>
      <vt:lpstr>Questions?</vt:lpstr>
      <vt:lpstr>Important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Grassroots Education Funding</dc:title>
  <dc:creator>Alexander Helbach</dc:creator>
  <cp:lastModifiedBy>Elizabeth Corrado</cp:lastModifiedBy>
  <cp:revision>105</cp:revision>
  <cp:lastPrinted>2019-03-07T23:20:42Z</cp:lastPrinted>
  <dcterms:created xsi:type="dcterms:W3CDTF">2019-03-07T16:04:24Z</dcterms:created>
  <dcterms:modified xsi:type="dcterms:W3CDTF">2022-05-27T15:49:24Z</dcterms:modified>
</cp:coreProperties>
</file>