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33"/>
  </p:notesMasterIdLst>
  <p:handoutMasterIdLst>
    <p:handoutMasterId r:id="rId34"/>
  </p:handoutMasterIdLst>
  <p:sldIdLst>
    <p:sldId id="363" r:id="rId2"/>
    <p:sldId id="277" r:id="rId3"/>
    <p:sldId id="430" r:id="rId4"/>
    <p:sldId id="379" r:id="rId5"/>
    <p:sldId id="349" r:id="rId6"/>
    <p:sldId id="279" r:id="rId7"/>
    <p:sldId id="406" r:id="rId8"/>
    <p:sldId id="348" r:id="rId9"/>
    <p:sldId id="366" r:id="rId10"/>
    <p:sldId id="342" r:id="rId11"/>
    <p:sldId id="412" r:id="rId12"/>
    <p:sldId id="414" r:id="rId13"/>
    <p:sldId id="413" r:id="rId14"/>
    <p:sldId id="431" r:id="rId15"/>
    <p:sldId id="418" r:id="rId16"/>
    <p:sldId id="416" r:id="rId17"/>
    <p:sldId id="415" r:id="rId18"/>
    <p:sldId id="417" r:id="rId19"/>
    <p:sldId id="419" r:id="rId20"/>
    <p:sldId id="420" r:id="rId21"/>
    <p:sldId id="433" r:id="rId22"/>
    <p:sldId id="421" r:id="rId23"/>
    <p:sldId id="437" r:id="rId24"/>
    <p:sldId id="387" r:id="rId25"/>
    <p:sldId id="438" r:id="rId26"/>
    <p:sldId id="442" r:id="rId27"/>
    <p:sldId id="444" r:id="rId28"/>
    <p:sldId id="443" r:id="rId29"/>
    <p:sldId id="439" r:id="rId30"/>
    <p:sldId id="445" r:id="rId31"/>
    <p:sldId id="354" r:id="rId32"/>
  </p:sldIdLst>
  <p:sldSz cx="12192000" cy="6858000"/>
  <p:notesSz cx="9296400" cy="70104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3806">
          <p15:clr>
            <a:srgbClr val="A4A3A4"/>
          </p15:clr>
        </p15:guide>
        <p15:guide id="4" pos="3847">
          <p15:clr>
            <a:srgbClr val="A4A3A4"/>
          </p15:clr>
        </p15:guide>
        <p15:guide id="5" pos="309">
          <p15:clr>
            <a:srgbClr val="A4A3A4"/>
          </p15:clr>
        </p15:guide>
        <p15:guide id="6" pos="7393">
          <p15:clr>
            <a:srgbClr val="A4A3A4"/>
          </p15:clr>
        </p15:guide>
        <p15:guide id="7" pos="3705">
          <p15:clr>
            <a:srgbClr val="A4A3A4"/>
          </p15:clr>
        </p15:guide>
        <p15:guide id="8" orient="horz" pos="2436">
          <p15:clr>
            <a:srgbClr val="A4A3A4"/>
          </p15:clr>
        </p15:guide>
        <p15:guide id="9" orient="horz" pos="1285">
          <p15:clr>
            <a:srgbClr val="A4A3A4"/>
          </p15:clr>
        </p15:guide>
        <p15:guide id="10" orient="horz" pos="4084">
          <p15:clr>
            <a:srgbClr val="A4A3A4"/>
          </p15:clr>
        </p15:guide>
        <p15:guide id="11" pos="1851">
          <p15:clr>
            <a:srgbClr val="A4A3A4"/>
          </p15:clr>
        </p15:guide>
        <p15:guide id="12" pos="1629">
          <p15:clr>
            <a:srgbClr val="A4A3A4"/>
          </p15:clr>
        </p15:guide>
        <p15:guide id="13" pos="3177">
          <p15:clr>
            <a:srgbClr val="A4A3A4"/>
          </p15:clr>
        </p15:guide>
        <p15:guide id="14" pos="4707">
          <p15:clr>
            <a:srgbClr val="A4A3A4"/>
          </p15:clr>
        </p15:guide>
        <p15:guide id="15" pos="4917">
          <p15:clr>
            <a:srgbClr val="A4A3A4"/>
          </p15:clr>
        </p15:guide>
        <p15:guide id="16" pos="4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1668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ia Ewing" initials="SE" lastIdx="9" clrIdx="0">
    <p:extLst/>
  </p:cmAuthor>
  <p:cmAuthor id="2" name="Vito Greco" initials="VG" lastIdx="3" clrIdx="1">
    <p:extLst>
      <p:ext uri="{19B8F6BF-5375-455C-9EA6-DF929625EA0E}">
        <p15:presenceInfo xmlns:p15="http://schemas.microsoft.com/office/powerpoint/2012/main" userId="S::Vito.Greco@elevateenergy.org::3b889cec-dda1-4173-90f2-35fa537f8bd5" providerId="AD"/>
      </p:ext>
    </p:extLst>
  </p:cmAuthor>
  <p:cmAuthor id="3" name="Suzanne Stelmasek" initials="SS" lastIdx="4" clrIdx="2">
    <p:extLst>
      <p:ext uri="{19B8F6BF-5375-455C-9EA6-DF929625EA0E}">
        <p15:presenceInfo xmlns:p15="http://schemas.microsoft.com/office/powerpoint/2012/main" userId="S-1-5-21-1310751055-4140786398-1759675504-1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F82"/>
    <a:srgbClr val="FCB122"/>
    <a:srgbClr val="323E48"/>
    <a:srgbClr val="0E0B45"/>
    <a:srgbClr val="598DA5"/>
    <a:srgbClr val="000000"/>
    <a:srgbClr val="4D4D4D"/>
    <a:srgbClr val="979797"/>
    <a:srgbClr val="29292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7" autoAdjust="0"/>
    <p:restoredTop sz="95533" autoAdjust="0"/>
  </p:normalViewPr>
  <p:slideViewPr>
    <p:cSldViewPr snapToGrid="0">
      <p:cViewPr varScale="1">
        <p:scale>
          <a:sx n="108" d="100"/>
          <a:sy n="108" d="100"/>
        </p:scale>
        <p:origin x="102" y="426"/>
      </p:cViewPr>
      <p:guideLst>
        <p:guide orient="horz" pos="2160"/>
        <p:guide orient="horz" pos="1015"/>
        <p:guide orient="horz" pos="3806"/>
        <p:guide pos="3847"/>
        <p:guide pos="309"/>
        <p:guide pos="7393"/>
        <p:guide pos="3705"/>
        <p:guide orient="horz" pos="2436"/>
        <p:guide orient="horz" pos="1285"/>
        <p:guide orient="horz" pos="4084"/>
        <p:guide pos="1851"/>
        <p:guide pos="1629"/>
        <p:guide pos="3177"/>
        <p:guide pos="4707"/>
        <p:guide pos="4917"/>
        <p:guide pos="45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-1320" y="-96"/>
      </p:cViewPr>
      <p:guideLst>
        <p:guide orient="horz" pos="2880"/>
        <p:guide pos="1668"/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A87C4B-9F7A-4A22-BF88-4F01513A15F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22D1A4-FE7B-4242-A06D-3A93073E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33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7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FBD616-5E5D-1345-AFE6-942D4C8CE14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A08C5B-16BD-FD49-979D-AFF933060D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8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4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70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89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79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8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73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22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63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71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48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3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40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9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2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2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8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6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9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2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#1">
    <p:bg>
      <p:bgPr>
        <a:gradFill>
          <a:gsLst>
            <a:gs pos="0">
              <a:srgbClr val="4C4C4C">
                <a:lumMod val="98000"/>
                <a:lumOff val="2000"/>
              </a:srgbClr>
            </a:gs>
            <a:gs pos="50000">
              <a:srgbClr val="262626">
                <a:lumMod val="97000"/>
                <a:lumOff val="3000"/>
              </a:srgbClr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CMC PROPOSAL FILING\2018\2. RFQ, RFP, PRES\Illinois Power Agency\Illinois Solar\Presentation\art\cove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20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" y="0"/>
            <a:ext cx="12277725" cy="6858000"/>
          </a:xfrm>
          <a:prstGeom prst="rect">
            <a:avLst/>
          </a:prstGeom>
          <a:solidFill>
            <a:srgbClr val="466F8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1142999"/>
            <a:ext cx="9144000" cy="2366963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10965"/>
            <a:ext cx="9144000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5363143"/>
            <a:ext cx="2468880" cy="45258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2" descr="M:\CMC PROPOSAL FILING\2018\2. RFQ, RFP, PRES\Illinois Power Agency\Illinois Solar\Presentation\art\reverse-logo-all-white-taglin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847" y="6205310"/>
            <a:ext cx="2129808" cy="3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3012" y="6280065"/>
            <a:ext cx="1146151" cy="246469"/>
          </a:xfrm>
          <a:prstGeom prst="rect">
            <a:avLst/>
          </a:prstGeom>
        </p:spPr>
      </p:pic>
      <p:pic>
        <p:nvPicPr>
          <p:cNvPr id="2051" name="Picture 3" descr="M:\CMC PROPOSAL FILING\2018\2. RFQ, RFP, PRES\Illinois Power Agency\Illinois Solar\Presentation\art\shelton solutions-revers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9107" y="6299071"/>
            <a:ext cx="2232278" cy="2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CMC PROPOSAL FILING\2018\2. RFQ, RFP, PRES\Illinois Power Agency\Illinois Solar\Presentation\art\GRID horizontal inverted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389" y="6254294"/>
            <a:ext cx="1055998" cy="4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bIns="0"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457200">
              <a:lnSpc>
                <a:spcPct val="100000"/>
              </a:lnSpc>
              <a:spcBef>
                <a:spcPts val="400"/>
              </a:spcBef>
              <a:defRPr sz="2400"/>
            </a:lvl2pPr>
            <a:lvl3pPr marL="621792">
              <a:lnSpc>
                <a:spcPct val="100000"/>
              </a:lnSpc>
              <a:spcBef>
                <a:spcPts val="400"/>
              </a:spcBef>
              <a:defRPr sz="2400"/>
            </a:lvl3pPr>
            <a:lvl4pPr marL="868680" indent="-182880">
              <a:lnSpc>
                <a:spcPct val="100000"/>
              </a:lnSpc>
              <a:spcBef>
                <a:spcPts val="400"/>
              </a:spcBef>
              <a:defRPr sz="2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1855" y="6375793"/>
            <a:ext cx="1944532" cy="3547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llinois power agency logo">
            <a:extLst>
              <a:ext uri="{FF2B5EF4-FFF2-40B4-BE49-F238E27FC236}">
                <a16:creationId xmlns:a16="http://schemas.microsoft.com/office/drawing/2014/main" id="{599AEBFF-58BD-490E-A274-7912E029BF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2" y="6338873"/>
            <a:ext cx="920317" cy="4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1313"/>
            <a:ext cx="5410200" cy="4311814"/>
          </a:xfrm>
        </p:spPr>
        <p:txBody>
          <a:bodyPr tIns="0" bIns="0"/>
          <a:lstStyle>
            <a:lvl1pPr>
              <a:defRPr sz="2400"/>
            </a:lvl1pPr>
            <a:lvl2pPr marL="457200" indent="-182880">
              <a:spcBef>
                <a:spcPts val="400"/>
              </a:spcBef>
              <a:defRPr sz="2200"/>
            </a:lvl2pPr>
            <a:lvl3pPr marL="621792" indent="-182880">
              <a:defRPr sz="2000"/>
            </a:lvl3pPr>
            <a:lvl4pPr marL="868600" indent="-182880">
              <a:defRPr sz="2000"/>
            </a:lvl4pPr>
            <a:lvl5pPr marL="1051458" indent="-18288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611312"/>
            <a:ext cx="5408612" cy="4311815"/>
          </a:xfrm>
        </p:spPr>
        <p:txBody>
          <a:bodyPr tIns="0" bIns="0"/>
          <a:lstStyle>
            <a:lvl2pPr>
              <a:spcBef>
                <a:spcPts val="4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1855" y="6375793"/>
            <a:ext cx="1944532" cy="3547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llinois power agency logo">
            <a:extLst>
              <a:ext uri="{FF2B5EF4-FFF2-40B4-BE49-F238E27FC236}">
                <a16:creationId xmlns:a16="http://schemas.microsoft.com/office/drawing/2014/main" id="{C6B7CAFA-7F93-443F-8995-9A87CF1ED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2" y="6338873"/>
            <a:ext cx="920317" cy="4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501" y="1542669"/>
            <a:ext cx="54203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01" y="2357437"/>
            <a:ext cx="542036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542669"/>
            <a:ext cx="54086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357437"/>
            <a:ext cx="54086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2501" y="-4589"/>
            <a:ext cx="11270299" cy="1147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1855" y="6375793"/>
            <a:ext cx="1944532" cy="3547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llinois power agency logo">
            <a:extLst>
              <a:ext uri="{FF2B5EF4-FFF2-40B4-BE49-F238E27FC236}">
                <a16:creationId xmlns:a16="http://schemas.microsoft.com/office/drawing/2014/main" id="{B2E2603F-AB7F-4C84-BD50-DA5897FA45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2" y="6338873"/>
            <a:ext cx="920317" cy="4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88" y="0"/>
            <a:ext cx="11270299" cy="1147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2501" y="1611314"/>
            <a:ext cx="2476500" cy="4430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3388360" y="1611314"/>
            <a:ext cx="2476500" cy="4430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6329680" y="1611314"/>
            <a:ext cx="2476500" cy="4430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5"/>
          </p:nvPr>
        </p:nvSpPr>
        <p:spPr>
          <a:xfrm>
            <a:off x="9260840" y="1611314"/>
            <a:ext cx="2476500" cy="4430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1855" y="6375793"/>
            <a:ext cx="1944532" cy="3547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illinois power agency logo">
            <a:extLst>
              <a:ext uri="{FF2B5EF4-FFF2-40B4-BE49-F238E27FC236}">
                <a16:creationId xmlns:a16="http://schemas.microsoft.com/office/drawing/2014/main" id="{FDAEC6AF-D08B-4BEA-BAAA-54B35DE4C9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2" y="6338873"/>
            <a:ext cx="920317" cy="4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1855" y="6375793"/>
            <a:ext cx="1944532" cy="3547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llinois power agency logo">
            <a:extLst>
              <a:ext uri="{FF2B5EF4-FFF2-40B4-BE49-F238E27FC236}">
                <a16:creationId xmlns:a16="http://schemas.microsoft.com/office/drawing/2014/main" id="{25329DD5-7EE4-407A-929A-0B41248947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2" y="6338873"/>
            <a:ext cx="920317" cy="4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:\CMC PROPOSAL FILING\2018\2. RFQ, RFP, PRES\Illinois Power Agency\Illinois Solar\art\Tabs\Man Drilling on Roof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33"/>
          <a:stretch/>
        </p:blipFill>
        <p:spPr>
          <a:xfrm>
            <a:off x="0" y="0"/>
            <a:ext cx="12192000" cy="424790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90538" y="3869882"/>
            <a:ext cx="5635627" cy="932563"/>
          </a:xfrm>
          <a:prstGeom prst="rect">
            <a:avLst/>
          </a:prstGeom>
          <a:solidFill>
            <a:srgbClr val="466F82">
              <a:alpha val="86000"/>
            </a:srgbClr>
          </a:solidFill>
        </p:spPr>
        <p:txBody>
          <a:bodyPr lIns="91440" tIns="91440" rIns="91440" bIns="91440" anchor="ctr" anchorCtr="0">
            <a:sp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0379" y="1611313"/>
            <a:ext cx="2473321" cy="1817687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0379" y="3602038"/>
            <a:ext cx="2473322" cy="24399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33700" y="2"/>
            <a:ext cx="9274811" cy="685799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62501" y="6609850"/>
            <a:ext cx="451899" cy="182880"/>
          </a:xfrm>
        </p:spPr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098" name="Picture 2" descr="M:\CMC PROPOSAL FILING\2018\2. RFQ, RFP, PRES\Illinois Power Agency\Illinois Solar\Presentation\art\reverse-logo-all-white-taglin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8716" y="6461507"/>
            <a:ext cx="1947672" cy="3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60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187374"/>
            <a:ext cx="12179807" cy="670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-33247"/>
            <a:ext cx="12209012" cy="28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 flipH="1">
            <a:off x="-805574" y="1324358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-805574" y="2219607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-805574" y="523776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-805574" y="1324160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62501" y="407624"/>
            <a:ext cx="11270299" cy="99151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62501" y="1597446"/>
            <a:ext cx="11270299" cy="42635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724639" y="6207622"/>
            <a:ext cx="45189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3" name="Straight Connector 52"/>
          <p:cNvCxnSpPr/>
          <p:nvPr userDrawn="1"/>
        </p:nvCxnSpPr>
        <p:spPr>
          <a:xfrm rot="16200000" flipH="1">
            <a:off x="198652" y="-372455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>
            <a:off x="-694380" y="6179987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>
            <a:off x="-805574" y="6584189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>
            <a:off x="-805574" y="3384233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 userDrawn="1"/>
        </p:nvGrpSpPr>
        <p:grpSpPr>
          <a:xfrm>
            <a:off x="2931160" y="-632849"/>
            <a:ext cx="455167" cy="520785"/>
            <a:chOff x="1780034" y="-474638"/>
            <a:chExt cx="341375" cy="390589"/>
          </a:xfrm>
        </p:grpSpPr>
        <p:cxnSp>
          <p:nvCxnSpPr>
            <p:cNvPr id="72" name="Straight Connector 71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 userDrawn="1"/>
        </p:nvGrpSpPr>
        <p:grpSpPr>
          <a:xfrm>
            <a:off x="458823" y="-621122"/>
            <a:ext cx="455167" cy="520785"/>
            <a:chOff x="1780034" y="-474638"/>
            <a:chExt cx="341375" cy="390589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 userDrawn="1"/>
        </p:nvGrpSpPr>
        <p:grpSpPr>
          <a:xfrm>
            <a:off x="5862320" y="-632849"/>
            <a:ext cx="455167" cy="520785"/>
            <a:chOff x="1780034" y="-474638"/>
            <a:chExt cx="341375" cy="390589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 userDrawn="1"/>
        </p:nvGrpSpPr>
        <p:grpSpPr>
          <a:xfrm>
            <a:off x="8793480" y="-632849"/>
            <a:ext cx="455167" cy="520785"/>
            <a:chOff x="1780034" y="-474638"/>
            <a:chExt cx="341375" cy="390589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 userDrawn="1"/>
        </p:nvGrpSpPr>
        <p:grpSpPr>
          <a:xfrm>
            <a:off x="11724640" y="-632849"/>
            <a:ext cx="455167" cy="520785"/>
            <a:chOff x="1780034" y="-474638"/>
            <a:chExt cx="341375" cy="390589"/>
          </a:xfrm>
        </p:grpSpPr>
        <p:cxnSp>
          <p:nvCxnSpPr>
            <p:cNvPr id="64" name="Straight Connector 63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 userDrawn="1"/>
        </p:nvGrpSpPr>
        <p:grpSpPr>
          <a:xfrm>
            <a:off x="0" y="-621122"/>
            <a:ext cx="455167" cy="520785"/>
            <a:chOff x="1780034" y="-474638"/>
            <a:chExt cx="341375" cy="390589"/>
          </a:xfrm>
        </p:grpSpPr>
        <p:cxnSp>
          <p:nvCxnSpPr>
            <p:cNvPr id="35" name="Straight Connector 34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 userDrawn="1"/>
        </p:nvSpPr>
        <p:spPr>
          <a:xfrm>
            <a:off x="0" y="6187755"/>
            <a:ext cx="12179806" cy="9144"/>
          </a:xfrm>
          <a:prstGeom prst="rect">
            <a:avLst/>
          </a:prstGeom>
          <a:solidFill>
            <a:srgbClr val="FCB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6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5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685" r:id="rId2"/>
    <p:sldLayoutId id="2147483687" r:id="rId3"/>
    <p:sldLayoutId id="2147483688" r:id="rId4"/>
    <p:sldLayoutId id="2147483771" r:id="rId5"/>
    <p:sldLayoutId id="2147483689" r:id="rId6"/>
    <p:sldLayoutId id="2147483766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66F8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»"/>
        <a:defRPr sz="2800" b="0" i="0" kern="1200">
          <a:solidFill>
            <a:srgbClr val="466F8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66738" indent="-334963" algn="l" defTabSz="914354" rtl="0" eaLnBrk="1" latinLnBrk="0" hangingPunct="1">
        <a:lnSpc>
          <a:spcPct val="100000"/>
        </a:lnSpc>
        <a:spcBef>
          <a:spcPts val="400"/>
        </a:spcBef>
        <a:buClr>
          <a:schemeClr val="bg2">
            <a:lumMod val="75000"/>
          </a:schemeClr>
        </a:buClr>
        <a:buFont typeface="Arial" panose="020B0604020202020204" pitchFamily="34" charset="0"/>
        <a:buChar char="−"/>
        <a:defRPr sz="2400" b="0" i="0" kern="1200">
          <a:solidFill>
            <a:srgbClr val="466F8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11213" indent="-238125" algn="l" defTabSz="914354" rtl="0" eaLnBrk="1" latinLnBrk="0" hangingPunct="1">
        <a:lnSpc>
          <a:spcPct val="100000"/>
        </a:lnSpc>
        <a:spcBef>
          <a:spcPts val="400"/>
        </a:spcBef>
        <a:buClr>
          <a:schemeClr val="bg2">
            <a:lumMod val="75000"/>
          </a:schemeClr>
        </a:buClr>
        <a:buFont typeface="Arial" panose="020B0604020202020204" pitchFamily="34" charset="0"/>
        <a:buChar char="−"/>
        <a:defRPr sz="2000" b="0" i="0" kern="1200">
          <a:solidFill>
            <a:srgbClr val="466F8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019175" indent="-214313" algn="l" defTabSz="914354" rtl="0" eaLnBrk="1" latinLnBrk="0" hangingPunct="1">
        <a:lnSpc>
          <a:spcPct val="100000"/>
        </a:lnSpc>
        <a:spcBef>
          <a:spcPts val="400"/>
        </a:spcBef>
        <a:buClr>
          <a:schemeClr val="bg2">
            <a:lumMod val="75000"/>
          </a:schemeClr>
        </a:buClr>
        <a:buFont typeface="Arial" panose="020B0604020202020204" pitchFamily="34" charset="0"/>
        <a:buChar char="−"/>
        <a:defRPr sz="1800" b="0" i="0" kern="1200">
          <a:solidFill>
            <a:srgbClr val="466F8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051560" indent="-182880" algn="l" defTabSz="914354" rtl="0" eaLnBrk="1" latinLnBrk="0" hangingPunct="1">
        <a:lnSpc>
          <a:spcPct val="90000"/>
        </a:lnSpc>
        <a:spcBef>
          <a:spcPts val="400"/>
        </a:spcBef>
        <a:buFont typeface="Arial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3696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7392" userDrawn="1">
          <p15:clr>
            <a:srgbClr val="A4A3A4"/>
          </p15:clr>
        </p15:guide>
        <p15:guide id="5" orient="horz" pos="720" userDrawn="1">
          <p15:clr>
            <a:srgbClr val="A4A3A4"/>
          </p15:clr>
        </p15:guide>
        <p15:guide id="6" orient="horz" pos="4144" userDrawn="1">
          <p15:clr>
            <a:srgbClr val="A4A3A4"/>
          </p15:clr>
        </p15:guide>
        <p15:guide id="7" pos="576" userDrawn="1">
          <p15:clr>
            <a:srgbClr val="A4A3A4"/>
          </p15:clr>
        </p15:guide>
        <p15:guide id="8" pos="3984" userDrawn="1">
          <p15:clr>
            <a:srgbClr val="A4A3A4"/>
          </p15:clr>
        </p15:guide>
        <p15:guide id="9" pos="5544" userDrawn="1">
          <p15:clr>
            <a:srgbClr val="A4A3A4"/>
          </p15:clr>
        </p15:guide>
        <p15:guide id="10" pos="5832" userDrawn="1">
          <p15:clr>
            <a:srgbClr val="A4A3A4"/>
          </p15:clr>
        </p15:guide>
        <p15:guide id="12" pos="2136" userDrawn="1">
          <p15:clr>
            <a:srgbClr val="A4A3A4"/>
          </p15:clr>
        </p15:guide>
        <p15:guide id="13" pos="1848" userDrawn="1">
          <p15:clr>
            <a:srgbClr val="A4A3A4"/>
          </p15:clr>
        </p15:guide>
        <p15:guide id="14" orient="horz" pos="169" userDrawn="1">
          <p15:clr>
            <a:srgbClr val="A4A3A4"/>
          </p15:clr>
        </p15:guide>
        <p15:guide id="15" orient="horz" pos="288" userDrawn="1">
          <p15:clr>
            <a:srgbClr val="A4A3A4"/>
          </p15:clr>
        </p15:guide>
        <p15:guide id="16" pos="767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mments@illinoissfa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sfa.com/" TargetMode="External"/><Relationship Id="rId2" Type="http://schemas.openxmlformats.org/officeDocument/2006/relationships/hyperlink" Target="https://www2.illinois.gov/sites/ipa/Documents/2018ProcurementPlan/LTRRPP-Filed-Long-Term-Renewable-Resources-Procurement-Plan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omments@illinoissfa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llinoissfa.com" TargetMode="External"/><Relationship Id="rId2" Type="http://schemas.openxmlformats.org/officeDocument/2006/relationships/hyperlink" Target="http://www.illinoissfa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mailto:Jennifer.M.Schmidt@Illinois.gov" TargetMode="External"/><Relationship Id="rId4" Type="http://schemas.openxmlformats.org/officeDocument/2006/relationships/hyperlink" Target="mailto:anthony.star@Illinois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511" y="1456904"/>
            <a:ext cx="9144000" cy="1777622"/>
          </a:xfrm>
        </p:spPr>
        <p:txBody>
          <a:bodyPr>
            <a:normAutofit/>
          </a:bodyPr>
          <a:lstStyle/>
          <a:p>
            <a:r>
              <a:rPr lang="en-GB" sz="8800" dirty="0">
                <a:latin typeface="+mj-lt"/>
              </a:rPr>
              <a:t>Illi</a:t>
            </a:r>
            <a:r>
              <a:rPr lang="en-GB" sz="8800" dirty="0">
                <a:solidFill>
                  <a:srgbClr val="FCB122"/>
                </a:solidFill>
                <a:latin typeface="+mj-lt"/>
              </a:rPr>
              <a:t>n</a:t>
            </a:r>
            <a:r>
              <a:rPr lang="en-GB" sz="8800" dirty="0">
                <a:latin typeface="+mj-lt"/>
              </a:rPr>
              <a:t>ois Solar for All</a:t>
            </a:r>
            <a:endParaRPr lang="en-US" sz="8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405" y="6301432"/>
            <a:ext cx="123841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January 29, 2019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0935" y="3739444"/>
            <a:ext cx="6897512" cy="1066800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5425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Program Evaluation Stakeholder Input Session</a:t>
            </a:r>
          </a:p>
          <a:p>
            <a:pPr marL="225425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b="0" dirty="0">
                <a:solidFill>
                  <a:srgbClr val="FFFFFF"/>
                </a:solidFill>
                <a:latin typeface="Calibri"/>
              </a:rPr>
              <a:t>Tuesday, January 29, 2019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93A670-6051-41F8-B94F-833582B114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1" r="2202" b="9675"/>
          <a:stretch/>
        </p:blipFill>
        <p:spPr>
          <a:xfrm>
            <a:off x="2924632" y="6172425"/>
            <a:ext cx="1242801" cy="4947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021D16E-A28B-4D1A-8B14-AA32B64B3A4A}"/>
              </a:ext>
            </a:extLst>
          </p:cNvPr>
          <p:cNvSpPr txBox="1">
            <a:spLocks/>
          </p:cNvSpPr>
          <p:nvPr/>
        </p:nvSpPr>
        <p:spPr>
          <a:xfrm>
            <a:off x="270935" y="4729714"/>
            <a:ext cx="6897512" cy="1066800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5425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CB122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Comments due no later than Tuesday, February 5,2019 at 12:00 PM CST</a:t>
            </a:r>
          </a:p>
          <a:p>
            <a:pPr marL="225425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b="0" dirty="0">
                <a:solidFill>
                  <a:srgbClr val="FCB122"/>
                </a:solidFill>
                <a:latin typeface="Calibri"/>
              </a:rPr>
              <a:t>Send comments to </a:t>
            </a:r>
            <a:r>
              <a:rPr lang="en-CA" sz="1600" b="0" dirty="0">
                <a:solidFill>
                  <a:srgbClr val="FCB122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comments@illinoissfa.com</a:t>
            </a:r>
            <a:r>
              <a:rPr lang="en-CA" sz="1600" b="0" dirty="0">
                <a:solidFill>
                  <a:srgbClr val="FCB122"/>
                </a:solidFill>
                <a:latin typeface="Calibri"/>
              </a:rPr>
              <a:t> 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CB122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9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6AFEFF-DAD1-4129-8496-4C5D68006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Long Term Renewable Resources Procurement Plan</a:t>
            </a:r>
            <a:endParaRPr lang="en-US" dirty="0">
              <a:latin typeface="+mn-lt"/>
            </a:endParaRPr>
          </a:p>
          <a:p>
            <a:pPr marL="627063" lvl="1"/>
            <a:r>
              <a:rPr lang="en-US" dirty="0">
                <a:latin typeface="+mn-lt"/>
              </a:rPr>
              <a:t>Requirements for ILSFA as established by the Future Energy Jobs Act (FEJA) and the IPA</a:t>
            </a:r>
          </a:p>
          <a:p>
            <a:pPr marL="627063" lvl="1"/>
            <a:r>
              <a:rPr lang="en-US" dirty="0">
                <a:latin typeface="+mn-lt"/>
              </a:rPr>
              <a:t>Overview of ILSFA and key program components, such as Approved Vendors</a:t>
            </a:r>
          </a:p>
          <a:p>
            <a:pPr marL="627063" lvl="1"/>
            <a:r>
              <a:rPr lang="en-US" dirty="0">
                <a:latin typeface="+mn-lt"/>
              </a:rPr>
              <a:t>Will be updated in 2019 for 2020 implementation</a:t>
            </a:r>
          </a:p>
          <a:p>
            <a:pPr marL="334963" lvl="1"/>
            <a:endParaRPr lang="en-US" dirty="0">
              <a:latin typeface="+mn-lt"/>
            </a:endParaRPr>
          </a:p>
          <a:p>
            <a:pPr lvl="0">
              <a:buClr>
                <a:srgbClr val="FCB122">
                  <a:lumMod val="75000"/>
                </a:srgbClr>
              </a:buClr>
            </a:pPr>
            <a:r>
              <a:rPr lang="en-US" dirty="0">
                <a:latin typeface="+mn-lt"/>
              </a:rPr>
              <a:t>IL Solar for All website – </a:t>
            </a:r>
            <a:r>
              <a:rPr lang="en-US" dirty="0">
                <a:solidFill>
                  <a:schemeClr val="bg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www.illinoissfa.com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marL="627063" lvl="1" indent="-339725">
              <a:buClr>
                <a:srgbClr val="FCB122">
                  <a:lumMod val="75000"/>
                </a:srgbClr>
              </a:buClr>
            </a:pPr>
            <a:r>
              <a:rPr lang="en-US" dirty="0">
                <a:latin typeface="+mn-lt"/>
              </a:rPr>
              <a:t>Will become more robust as program launch nears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56E189-E4A2-4258-A9B9-8BD87D17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Resources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344820D-CEB6-458F-9A13-9904E3E8D5E7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10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1699"/>
            <a:ext cx="12191999" cy="691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323EB2-DDC9-4A20-BDE2-952BA1A12329}"/>
              </a:ext>
            </a:extLst>
          </p:cNvPr>
          <p:cNvSpPr/>
          <p:nvPr/>
        </p:nvSpPr>
        <p:spPr>
          <a:xfrm>
            <a:off x="-1" y="-61699"/>
            <a:ext cx="12192001" cy="6919699"/>
          </a:xfrm>
          <a:prstGeom prst="rect">
            <a:avLst/>
          </a:prstGeom>
          <a:gradFill>
            <a:gsLst>
              <a:gs pos="0">
                <a:srgbClr val="FFC000">
                  <a:alpha val="92000"/>
                </a:srgbClr>
              </a:gs>
              <a:gs pos="100000">
                <a:srgbClr val="FFC000">
                  <a:alpha val="5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366" tIns="45690" rIns="91366" bIns="45690" rtlCol="0" anchor="ctr"/>
          <a:lstStyle/>
          <a:p>
            <a:pPr algn="ctr" defTabSz="913657">
              <a:defRPr/>
            </a:pPr>
            <a:endParaRPr lang="en-US" sz="1500" kern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4BBDEC-5535-4869-BFAF-B50F093EBB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33"/>
          <a:stretch/>
        </p:blipFill>
        <p:spPr>
          <a:xfrm>
            <a:off x="-2" y="-61699"/>
            <a:ext cx="12192000" cy="280764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7B22451-7DB7-4FA0-ADB4-03362C42BA05}"/>
              </a:ext>
            </a:extLst>
          </p:cNvPr>
          <p:cNvSpPr txBox="1">
            <a:spLocks/>
          </p:cNvSpPr>
          <p:nvPr/>
        </p:nvSpPr>
        <p:spPr>
          <a:xfrm>
            <a:off x="6548284" y="4112055"/>
            <a:ext cx="5643715" cy="695920"/>
          </a:xfrm>
          <a:prstGeom prst="rect">
            <a:avLst/>
          </a:prstGeom>
          <a:solidFill>
            <a:srgbClr val="466F82">
              <a:alpha val="85882"/>
            </a:srgbClr>
          </a:solidFill>
        </p:spPr>
        <p:txBody>
          <a:bodyPr vert="horz" lIns="0" tIns="45720" rIns="0" bIns="45720" rtlCol="0" anchor="t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atin typeface="+mj-lt"/>
              </a:rPr>
              <a:t> </a:t>
            </a:r>
            <a:r>
              <a:rPr lang="en-US" sz="4000" b="0" dirty="0">
                <a:solidFill>
                  <a:schemeClr val="bg1"/>
                </a:solidFill>
                <a:latin typeface="+mj-lt"/>
              </a:rPr>
              <a:t>Evaluation Requirements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44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6AFEFF-DAD1-4129-8496-4C5D6800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2" y="1597446"/>
            <a:ext cx="11270298" cy="42635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>
                <a:latin typeface="+mn-lt"/>
              </a:rPr>
              <a:t>At least every 2 years, the Agency shall select an independent evaluator to review and report on the Illinois Solar for All Program and the performance of the third-party program administrator of the Illinois Solar for All Program.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>
                <a:latin typeface="+mn-lt"/>
              </a:rPr>
              <a:t>The evaluation shall be based on objective criteria developed through a public stakeholder process.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>
                <a:latin typeface="+mn-lt"/>
              </a:rPr>
              <a:t>The process shall include feedback and participation from Illinois Solar for All Program stakeholders, including participants and organizations in environmental justice and historically underserved communities.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56E189-E4A2-4258-A9B9-8BD87D17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01" y="407624"/>
            <a:ext cx="11369991" cy="99151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j-lt"/>
              </a:rPr>
              <a:t>Statutory Framework (see Section 1-56(b)(6) of the IPA Act)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995446A-7E6C-4680-B85C-BC40B1EAB57D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12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7027" y="1584370"/>
            <a:ext cx="3365683" cy="339403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Statutory Reporting Requirements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35434" y="1584370"/>
            <a:ext cx="0" cy="339403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>
            <a:spLocks noGrp="1"/>
          </p:cNvSpPr>
          <p:nvPr>
            <p:ph idx="4294967295"/>
          </p:nvPr>
        </p:nvSpPr>
        <p:spPr>
          <a:xfrm>
            <a:off x="4836159" y="1584371"/>
            <a:ext cx="6628493" cy="339403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latin typeface="+mn-lt"/>
              </a:rPr>
              <a:t>Report must include: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latin typeface="+mn-lt"/>
              </a:rPr>
              <a:t>Number of projects installed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latin typeface="+mn-lt"/>
              </a:rPr>
              <a:t>Total installed capacity in kilowatts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latin typeface="+mn-lt"/>
              </a:rPr>
              <a:t>Average cost per kilowatt of installed capacity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latin typeface="+mn-lt"/>
              </a:rPr>
              <a:t>Number of jobs or job opportunities created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latin typeface="+mn-lt"/>
              </a:rPr>
              <a:t>Economic, social, and environmental benefits created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latin typeface="+mn-lt"/>
              </a:rPr>
              <a:t>Total administrative costs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C34F33-DA77-4ABC-9F9C-5FDEC069E819}"/>
              </a:ext>
            </a:extLst>
          </p:cNvPr>
          <p:cNvSpPr txBox="1">
            <a:spLocks/>
          </p:cNvSpPr>
          <p:nvPr/>
        </p:nvSpPr>
        <p:spPr>
          <a:xfrm>
            <a:off x="5756846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13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7027" y="1227909"/>
            <a:ext cx="3365683" cy="408430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j-lt"/>
              </a:rPr>
              <a:t>Reporting Requirements from the Long-Term Renewable Resources Procurement Plan</a:t>
            </a:r>
            <a:br>
              <a:rPr lang="en-US" sz="4000" dirty="0">
                <a:latin typeface="+mj-lt"/>
              </a:rPr>
            </a:br>
            <a:r>
              <a:rPr lang="en-US" sz="2000" dirty="0">
                <a:latin typeface="+mj-lt"/>
              </a:rPr>
              <a:t>(page 157) </a:t>
            </a:r>
            <a:endParaRPr lang="en-US" sz="4000" dirty="0"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35434" y="1584370"/>
            <a:ext cx="0" cy="339403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>
            <a:spLocks noGrp="1"/>
          </p:cNvSpPr>
          <p:nvPr>
            <p:ph idx="4294967295"/>
          </p:nvPr>
        </p:nvSpPr>
        <p:spPr>
          <a:xfrm>
            <a:off x="4836159" y="1584370"/>
            <a:ext cx="6628493" cy="339403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latin typeface="+mn-lt"/>
              </a:rPr>
              <a:t>Review [of] the impact of the program on the energy costs of participants to assess how the benefits created by the program reduces their energy burden.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latin typeface="+mn-lt"/>
              </a:rPr>
              <a:t>This evaluation will be used to inform any future modifications to the setting of incentive levels designed to create tangible economic benefits at a reasonable level for participants.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C4F85AB-E619-4730-B2B9-78F27B5A1530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14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14225" y="1584370"/>
            <a:ext cx="3365683" cy="339403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Our Goal Today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077034" y="1584370"/>
            <a:ext cx="0" cy="339403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>
            <a:spLocks noGrp="1"/>
          </p:cNvSpPr>
          <p:nvPr>
            <p:ph idx="4294967295"/>
          </p:nvPr>
        </p:nvSpPr>
        <p:spPr>
          <a:xfrm>
            <a:off x="1300808" y="1584371"/>
            <a:ext cx="5120637" cy="339403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6075" indent="-346075"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latin typeface="+mn-lt"/>
              </a:rPr>
              <a:t>Outline proposed evaluation objectives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latin typeface="+mn-lt"/>
              </a:rPr>
              <a:t>Seek stakeholder input and feedback on scope of the evaluation specifically including additional “objective criteria”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F4D8D27-32C8-429B-819D-A6DC8ADB999A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15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10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1"/>
            <a:ext cx="12192001" cy="6857998"/>
          </a:xfrm>
          <a:prstGeom prst="rect">
            <a:avLst/>
          </a:prstGeom>
          <a:gradFill>
            <a:gsLst>
              <a:gs pos="0">
                <a:srgbClr val="FFC000">
                  <a:alpha val="92000"/>
                </a:srgbClr>
              </a:gs>
              <a:gs pos="100000">
                <a:srgbClr val="FFC000">
                  <a:alpha val="5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366" tIns="45690" rIns="91366" bIns="45690" rtlCol="0" anchor="ctr"/>
          <a:lstStyle/>
          <a:p>
            <a:pPr algn="ctr" defTabSz="913657">
              <a:defRPr/>
            </a:pPr>
            <a:endParaRPr lang="en-US" sz="1500" kern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5741D-3189-4553-99F8-7EB31EE59D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33"/>
          <a:stretch/>
        </p:blipFill>
        <p:spPr>
          <a:xfrm>
            <a:off x="-2" y="-61699"/>
            <a:ext cx="12192000" cy="28076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37378B-0A0B-483B-ACD9-F58AE9A77E63}"/>
              </a:ext>
            </a:extLst>
          </p:cNvPr>
          <p:cNvSpPr txBox="1">
            <a:spLocks/>
          </p:cNvSpPr>
          <p:nvPr/>
        </p:nvSpPr>
        <p:spPr>
          <a:xfrm>
            <a:off x="-5" y="1967488"/>
            <a:ext cx="5467109" cy="1375480"/>
          </a:xfrm>
          <a:prstGeom prst="rect">
            <a:avLst/>
          </a:prstGeom>
          <a:solidFill>
            <a:srgbClr val="466F82">
              <a:alpha val="85882"/>
            </a:srgbClr>
          </a:solidFill>
        </p:spPr>
        <p:txBody>
          <a:bodyPr vert="horz" lIns="0" tIns="45720" rIns="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66688"/>
            <a:r>
              <a:rPr lang="en-US" sz="4000" b="0" dirty="0">
                <a:solidFill>
                  <a:schemeClr val="bg1"/>
                </a:solidFill>
                <a:latin typeface="+mj-lt"/>
              </a:rPr>
              <a:t>Program Performance Measurement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83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002">
            <a:extLst>
              <a:ext uri="{FF2B5EF4-FFF2-40B4-BE49-F238E27FC236}">
                <a16:creationId xmlns:a16="http://schemas.microsoft.com/office/drawing/2014/main" id="{A9B7FB3A-AF52-4C24-9274-B1925E70D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821" y="1268361"/>
            <a:ext cx="2998401" cy="46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6539" y="267188"/>
            <a:ext cx="8452985" cy="71169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j-lt"/>
              </a:rPr>
              <a:t>Proposed Program Performance Granularity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140466" y="1268361"/>
            <a:ext cx="0" cy="4610756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>
            <a:spLocks noGrp="1"/>
          </p:cNvSpPr>
          <p:nvPr>
            <p:ph idx="4294967295"/>
          </p:nvPr>
        </p:nvSpPr>
        <p:spPr>
          <a:xfrm>
            <a:off x="4708339" y="1288026"/>
            <a:ext cx="6749838" cy="459109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 dirty="0">
                <a:latin typeface="+mn-lt"/>
              </a:rPr>
              <a:t>Measuring program performance will benefit from a granular view of geographies and sub-programs. This can provide insight into how benefits are dispersed and identify gaps. Program data can be filtered by:</a:t>
            </a:r>
          </a:p>
          <a:p>
            <a:pPr marL="403225" indent="-285750"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latin typeface="+mn-lt"/>
              </a:rPr>
              <a:t>In total across program</a:t>
            </a:r>
          </a:p>
          <a:p>
            <a:pPr marL="403225" indent="-285750"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latin typeface="+mn-lt"/>
              </a:rPr>
              <a:t>By sub-program (DG, Non-profit/Public Facilities, Community Solar)</a:t>
            </a:r>
          </a:p>
          <a:p>
            <a:pPr marL="403225" indent="-285750"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latin typeface="+mn-lt"/>
              </a:rPr>
              <a:t>By geographic regions</a:t>
            </a:r>
          </a:p>
          <a:p>
            <a:pPr marL="403225" indent="-285750"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latin typeface="+mn-lt"/>
              </a:rPr>
              <a:t>By Environmental Justice communities</a:t>
            </a:r>
          </a:p>
          <a:p>
            <a:pPr marL="403225" indent="-285750"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latin typeface="+mn-lt"/>
              </a:rPr>
              <a:t>By low-income communities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02B8C09-3E22-42CB-A287-8CFEA2D2E0B1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17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347" y="1407391"/>
            <a:ext cx="3795485" cy="357756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Performance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Metrics</a:t>
            </a:r>
            <a:r>
              <a:rPr lang="en-US" sz="4000" b="0" baseline="30000" dirty="0">
                <a:latin typeface="+mn-lt"/>
              </a:rPr>
              <a:t>*</a:t>
            </a:r>
            <a:br>
              <a:rPr lang="en-US" sz="4000" b="0" baseline="30000" dirty="0">
                <a:latin typeface="+mn-lt"/>
              </a:rPr>
            </a:br>
            <a:br>
              <a:rPr lang="en-US" sz="2800" b="0" baseline="30000" dirty="0">
                <a:latin typeface="+mn-lt"/>
              </a:rPr>
            </a:br>
            <a:r>
              <a:rPr lang="en-US" sz="2800" b="0" dirty="0">
                <a:latin typeface="+mn-lt"/>
              </a:rPr>
              <a:t>Key delivery metrics that demonstrate delivery of benefits and efficiency. Measured across all key performance filters.</a:t>
            </a:r>
            <a:br>
              <a:rPr lang="en-US" sz="2800" dirty="0"/>
            </a:br>
            <a:endParaRPr lang="en-US" sz="2800" b="0" baseline="30000" dirty="0">
              <a:latin typeface="+mj-lt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563254" y="1407391"/>
            <a:ext cx="0" cy="3577564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3E7B1E-DC8A-48FB-8472-3AB604EAB4DD}"/>
              </a:ext>
            </a:extLst>
          </p:cNvPr>
          <p:cNvSpPr txBox="1">
            <a:spLocks/>
          </p:cNvSpPr>
          <p:nvPr/>
        </p:nvSpPr>
        <p:spPr>
          <a:xfrm>
            <a:off x="4836160" y="1366751"/>
            <a:ext cx="5405120" cy="33940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lnSpc>
                <a:spcPts val="4000"/>
              </a:lnSpc>
              <a:spcBef>
                <a:spcPts val="0"/>
              </a:spcBef>
            </a:pPr>
            <a:endParaRPr lang="en-US" sz="2600" i="1" dirty="0">
              <a:latin typeface="+mn-lt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328248-762F-4E21-A268-77AF7240DF59}"/>
              </a:ext>
            </a:extLst>
          </p:cNvPr>
          <p:cNvSpPr txBox="1">
            <a:spLocks/>
          </p:cNvSpPr>
          <p:nvPr/>
        </p:nvSpPr>
        <p:spPr>
          <a:xfrm>
            <a:off x="4876583" y="1407391"/>
            <a:ext cx="6628493" cy="35775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0" indent="-461963"/>
            <a:r>
              <a:rPr lang="en-US" dirty="0">
                <a:latin typeface="+mn-lt"/>
              </a:rPr>
              <a:t>Required:</a:t>
            </a:r>
          </a:p>
          <a:p>
            <a:pPr marL="800112" lvl="1" indent="-461963"/>
            <a:r>
              <a:rPr lang="en-US" dirty="0">
                <a:latin typeface="+mn-lt"/>
              </a:rPr>
              <a:t>Number of installed projects</a:t>
            </a:r>
          </a:p>
          <a:p>
            <a:pPr marL="800112" lvl="1" indent="-461963"/>
            <a:r>
              <a:rPr lang="en-US" dirty="0">
                <a:latin typeface="+mn-lt"/>
              </a:rPr>
              <a:t>Installed capacity</a:t>
            </a:r>
          </a:p>
          <a:p>
            <a:pPr marL="800112" lvl="1" indent="-461963"/>
            <a:r>
              <a:rPr lang="en-US" dirty="0">
                <a:latin typeface="+mn-lt"/>
              </a:rPr>
              <a:t>Average cost per kilowatt of installed capacity</a:t>
            </a:r>
          </a:p>
          <a:p>
            <a:pPr marL="461963" lvl="0" indent="-461963"/>
            <a:r>
              <a:rPr lang="en-US" dirty="0">
                <a:latin typeface="+mn-lt"/>
              </a:rPr>
              <a:t>Proposed:</a:t>
            </a:r>
          </a:p>
          <a:p>
            <a:pPr marL="800112" lvl="1" indent="-461963"/>
            <a:r>
              <a:rPr lang="en-US" dirty="0">
                <a:latin typeface="+mn-lt"/>
              </a:rPr>
              <a:t>Incentive dollars awarded</a:t>
            </a:r>
          </a:p>
          <a:p>
            <a:pPr marL="800112" lvl="1" indent="-461963"/>
            <a:r>
              <a:rPr lang="en-US" dirty="0">
                <a:latin typeface="+mn-lt"/>
              </a:rPr>
              <a:t>Average cost per kilowatt-hour of expected 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E222C0-C6D5-4EC0-8F15-B3436BD1219C}"/>
              </a:ext>
            </a:extLst>
          </p:cNvPr>
          <p:cNvSpPr txBox="1"/>
          <p:nvPr/>
        </p:nvSpPr>
        <p:spPr>
          <a:xfrm>
            <a:off x="1002890" y="5440032"/>
            <a:ext cx="969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*Each metric filtered by performance filters; i.e., sub-program, geography, etc.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03CC665-22B6-4F3E-A70E-FC713E21FD29}"/>
              </a:ext>
            </a:extLst>
          </p:cNvPr>
          <p:cNvSpPr txBox="1">
            <a:spLocks/>
          </p:cNvSpPr>
          <p:nvPr/>
        </p:nvSpPr>
        <p:spPr>
          <a:xfrm>
            <a:off x="727345" y="2971832"/>
            <a:ext cx="3290200" cy="20131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D9FE110-A68C-406E-B7E1-34B2785C4CB1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18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6959" y="1375953"/>
            <a:ext cx="3514250" cy="3612278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+mn-lt"/>
              </a:rPr>
              <a:t>Administrative Metrics</a:t>
            </a: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r>
              <a:rPr lang="en-US" sz="2700" b="0" dirty="0">
                <a:latin typeface="+mn-lt"/>
              </a:rPr>
              <a:t>Measuring administrative efficiency and use of funds.</a:t>
            </a:r>
            <a:br>
              <a:rPr lang="en-US" sz="2400" dirty="0">
                <a:latin typeface="+mn-lt"/>
              </a:rPr>
            </a:br>
            <a:endParaRPr lang="en-US" sz="2400" b="0" baseline="30000" dirty="0">
              <a:latin typeface="+mn-lt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533757" y="1375954"/>
            <a:ext cx="0" cy="3612278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3E7B1E-DC8A-48FB-8472-3AB604EAB4DD}"/>
              </a:ext>
            </a:extLst>
          </p:cNvPr>
          <p:cNvSpPr txBox="1">
            <a:spLocks/>
          </p:cNvSpPr>
          <p:nvPr/>
        </p:nvSpPr>
        <p:spPr>
          <a:xfrm>
            <a:off x="4836160" y="1543730"/>
            <a:ext cx="5405120" cy="33940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lnSpc>
                <a:spcPts val="4000"/>
              </a:lnSpc>
              <a:spcBef>
                <a:spcPts val="0"/>
              </a:spcBef>
            </a:pPr>
            <a:endParaRPr lang="en-US" sz="2600" i="1" dirty="0">
              <a:latin typeface="+mn-lt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328248-762F-4E21-A268-77AF7240DF59}"/>
              </a:ext>
            </a:extLst>
          </p:cNvPr>
          <p:cNvSpPr txBox="1">
            <a:spLocks/>
          </p:cNvSpPr>
          <p:nvPr/>
        </p:nvSpPr>
        <p:spPr>
          <a:xfrm>
            <a:off x="4836160" y="1594201"/>
            <a:ext cx="5202576" cy="3394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0" indent="-461963"/>
            <a:r>
              <a:rPr lang="en-US" dirty="0">
                <a:latin typeface="+mn-lt"/>
              </a:rPr>
              <a:t>Required:</a:t>
            </a:r>
          </a:p>
          <a:p>
            <a:pPr marL="800112" lvl="1" indent="-461963"/>
            <a:r>
              <a:rPr lang="en-US" dirty="0">
                <a:latin typeface="+mn-lt"/>
              </a:rPr>
              <a:t>Total administrative costs</a:t>
            </a:r>
          </a:p>
          <a:p>
            <a:pPr marL="338149" lvl="1" indent="0">
              <a:buNone/>
            </a:pPr>
            <a:endParaRPr lang="en-US" dirty="0">
              <a:latin typeface="+mn-lt"/>
            </a:endParaRPr>
          </a:p>
          <a:p>
            <a:pPr marL="461963" lvl="0" indent="-461963"/>
            <a:r>
              <a:rPr lang="en-US" dirty="0">
                <a:latin typeface="+mn-lt"/>
              </a:rPr>
              <a:t>Proposed:</a:t>
            </a:r>
          </a:p>
          <a:p>
            <a:pPr marL="800112" lvl="1" indent="-461963"/>
            <a:r>
              <a:rPr lang="en-US" dirty="0">
                <a:latin typeface="+mn-lt"/>
              </a:rPr>
              <a:t>Total administrative budget as % of program budget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2FB6080-4DEC-48A2-80FB-4A343152D9F1}"/>
              </a:ext>
            </a:extLst>
          </p:cNvPr>
          <p:cNvSpPr txBox="1">
            <a:spLocks/>
          </p:cNvSpPr>
          <p:nvPr/>
        </p:nvSpPr>
        <p:spPr>
          <a:xfrm>
            <a:off x="825668" y="3429000"/>
            <a:ext cx="3290200" cy="1700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64472F4-8E22-489F-AABF-FF043D98E8C4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19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0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38888" y="1780326"/>
            <a:ext cx="5393912" cy="426352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+mn-lt"/>
              </a:rPr>
              <a:t>Illinois Solar for All Program Overview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+mn-lt"/>
              </a:rPr>
              <a:t>Evaluation Requirements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+mn-lt"/>
              </a:rPr>
              <a:t>Program Performance Measurement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+mn-lt"/>
              </a:rPr>
              <a:t>Evaluator Selection Process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5973288" y="1732142"/>
            <a:ext cx="0" cy="3233148"/>
          </a:xfrm>
          <a:prstGeom prst="line">
            <a:avLst/>
          </a:prstGeom>
          <a:ln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878285" y="1917438"/>
            <a:ext cx="190005" cy="190005"/>
          </a:xfrm>
          <a:prstGeom prst="ellipse">
            <a:avLst/>
          </a:prstGeom>
          <a:solidFill>
            <a:srgbClr val="FCB1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78285" y="2997437"/>
            <a:ext cx="190005" cy="190005"/>
          </a:xfrm>
          <a:prstGeom prst="ellipse">
            <a:avLst/>
          </a:prstGeom>
          <a:solidFill>
            <a:srgbClr val="FCB1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78285" y="3544223"/>
            <a:ext cx="190005" cy="190005"/>
          </a:xfrm>
          <a:prstGeom prst="ellipse">
            <a:avLst/>
          </a:prstGeom>
          <a:solidFill>
            <a:srgbClr val="FCB1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C23248-8878-48B9-AA5B-A2A2FC0A5627}"/>
              </a:ext>
            </a:extLst>
          </p:cNvPr>
          <p:cNvSpPr/>
          <p:nvPr/>
        </p:nvSpPr>
        <p:spPr>
          <a:xfrm>
            <a:off x="5878285" y="2457866"/>
            <a:ext cx="190005" cy="190005"/>
          </a:xfrm>
          <a:prstGeom prst="ellipse">
            <a:avLst/>
          </a:prstGeom>
          <a:solidFill>
            <a:srgbClr val="FCB1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95ECE5C-814A-4343-AD0E-F9DA6313A335}"/>
              </a:ext>
            </a:extLst>
          </p:cNvPr>
          <p:cNvSpPr txBox="1">
            <a:spLocks/>
          </p:cNvSpPr>
          <p:nvPr/>
        </p:nvSpPr>
        <p:spPr>
          <a:xfrm>
            <a:off x="462501" y="1159024"/>
            <a:ext cx="11270299" cy="99151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0" b="0" dirty="0">
                <a:latin typeface="+mj-lt"/>
              </a:rPr>
              <a:t>Agenda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142E1E4-7024-4111-89A1-6490F27E94C4}"/>
              </a:ext>
            </a:extLst>
          </p:cNvPr>
          <p:cNvSpPr txBox="1">
            <a:spLocks/>
          </p:cNvSpPr>
          <p:nvPr/>
        </p:nvSpPr>
        <p:spPr>
          <a:xfrm>
            <a:off x="6049809" y="6492875"/>
            <a:ext cx="2890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2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5833" y="1584370"/>
            <a:ext cx="3365683" cy="339403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+mn-lt"/>
              </a:rPr>
              <a:t>Jobs Metrics</a:t>
            </a:r>
            <a:r>
              <a:rPr lang="en-US" b="0" dirty="0">
                <a:latin typeface="+mn-lt"/>
              </a:rPr>
              <a:t>*</a:t>
            </a:r>
            <a:br>
              <a:rPr lang="en-US" b="0" dirty="0">
                <a:latin typeface="+mn-lt"/>
              </a:rPr>
            </a:br>
            <a:br>
              <a:rPr lang="en-US" b="0" dirty="0">
                <a:latin typeface="+mn-lt"/>
              </a:rPr>
            </a:br>
            <a:r>
              <a:rPr lang="en-US" sz="2400" b="0" dirty="0">
                <a:latin typeface="+mn-lt"/>
              </a:rPr>
              <a:t>Measuring immediate and long term job creation and specific workforce development impacts.</a:t>
            </a:r>
            <a:br>
              <a:rPr lang="en-US" sz="2700" b="0" dirty="0">
                <a:latin typeface="+mn-lt"/>
              </a:rPr>
            </a:br>
            <a:endParaRPr lang="en-US" sz="2700" b="0" baseline="30000" dirty="0"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23922" y="1584370"/>
            <a:ext cx="0" cy="339403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3E7B1E-DC8A-48FB-8472-3AB604EAB4DD}"/>
              </a:ext>
            </a:extLst>
          </p:cNvPr>
          <p:cNvSpPr txBox="1">
            <a:spLocks/>
          </p:cNvSpPr>
          <p:nvPr/>
        </p:nvSpPr>
        <p:spPr>
          <a:xfrm>
            <a:off x="4924648" y="1543730"/>
            <a:ext cx="5405120" cy="33940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lnSpc>
                <a:spcPts val="4000"/>
              </a:lnSpc>
              <a:spcBef>
                <a:spcPts val="0"/>
              </a:spcBef>
            </a:pPr>
            <a:endParaRPr lang="en-US" sz="2600" i="1" dirty="0">
              <a:latin typeface="+mn-lt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328248-762F-4E21-A268-77AF7240DF59}"/>
              </a:ext>
            </a:extLst>
          </p:cNvPr>
          <p:cNvSpPr txBox="1">
            <a:spLocks/>
          </p:cNvSpPr>
          <p:nvPr/>
        </p:nvSpPr>
        <p:spPr>
          <a:xfrm>
            <a:off x="4924647" y="1584370"/>
            <a:ext cx="7197015" cy="3394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0" indent="-461963"/>
            <a:r>
              <a:rPr lang="en-US" dirty="0">
                <a:latin typeface="+mj-lt"/>
              </a:rPr>
              <a:t>Required:</a:t>
            </a:r>
          </a:p>
          <a:p>
            <a:pPr marL="800112" lvl="1" indent="-461963"/>
            <a:r>
              <a:rPr lang="en-US" dirty="0">
                <a:latin typeface="+mj-lt"/>
              </a:rPr>
              <a:t>Number of jobs or job opportunities created</a:t>
            </a:r>
          </a:p>
          <a:p>
            <a:pPr marL="461963" indent="-461963"/>
            <a:r>
              <a:rPr lang="en-US" dirty="0">
                <a:latin typeface="+mj-lt"/>
              </a:rPr>
              <a:t>Proposed additional specificity:</a:t>
            </a:r>
          </a:p>
          <a:p>
            <a:pPr marL="800112" lvl="1" indent="-461963"/>
            <a:r>
              <a:rPr lang="en-US" dirty="0">
                <a:latin typeface="+mj-lt"/>
              </a:rPr>
              <a:t>Construction/Installation Jobs</a:t>
            </a:r>
          </a:p>
          <a:p>
            <a:pPr marL="1044587" lvl="2" indent="-461963"/>
            <a:r>
              <a:rPr lang="en-US" dirty="0">
                <a:latin typeface="+mj-lt"/>
              </a:rPr>
              <a:t>Permanent jobs</a:t>
            </a:r>
          </a:p>
          <a:p>
            <a:pPr marL="1044587" lvl="2" indent="-461963"/>
            <a:r>
              <a:rPr lang="en-US" dirty="0">
                <a:latin typeface="+mj-lt"/>
              </a:rPr>
              <a:t>Percent of installation hours by qualified job trainees</a:t>
            </a:r>
          </a:p>
          <a:p>
            <a:pPr marL="800112" lvl="1" indent="-461963"/>
            <a:r>
              <a:rPr lang="en-US" dirty="0">
                <a:latin typeface="+mj-lt"/>
              </a:rPr>
              <a:t>Supply Chain Jobs</a:t>
            </a:r>
          </a:p>
          <a:p>
            <a:pPr marL="800112" lvl="1" indent="-461963"/>
            <a:r>
              <a:rPr lang="en-US" dirty="0">
                <a:latin typeface="+mj-lt"/>
              </a:rPr>
              <a:t>Induced Jobs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659E1-5470-45CF-BB36-06A8527F49B3}"/>
              </a:ext>
            </a:extLst>
          </p:cNvPr>
          <p:cNvSpPr txBox="1"/>
          <p:nvPr/>
        </p:nvSpPr>
        <p:spPr>
          <a:xfrm>
            <a:off x="815833" y="5624827"/>
            <a:ext cx="969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*Each metric filtered by performance filters; i.e. sub-program, geography, etc.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4687187-DB2E-4E77-8DA1-376CBDFFAEB8}"/>
              </a:ext>
            </a:extLst>
          </p:cNvPr>
          <p:cNvSpPr txBox="1">
            <a:spLocks/>
          </p:cNvSpPr>
          <p:nvPr/>
        </p:nvSpPr>
        <p:spPr>
          <a:xfrm>
            <a:off x="815832" y="3348821"/>
            <a:ext cx="3290200" cy="15906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1EDB50-3010-4D11-A858-98C9518606C9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20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6169" y="1584369"/>
            <a:ext cx="3365683" cy="33940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+mj-lt"/>
              </a:rPr>
              <a:t>Economic and Social  Benefits</a:t>
            </a:r>
            <a:r>
              <a:rPr lang="en-US" b="0" dirty="0">
                <a:latin typeface="+mj-lt"/>
              </a:rPr>
              <a:t>*</a:t>
            </a:r>
            <a:endParaRPr lang="en-US" b="0" baseline="30000" dirty="0"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04258" y="1584370"/>
            <a:ext cx="0" cy="339403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3E7B1E-DC8A-48FB-8472-3AB604EAB4DD}"/>
              </a:ext>
            </a:extLst>
          </p:cNvPr>
          <p:cNvSpPr txBox="1">
            <a:spLocks/>
          </p:cNvSpPr>
          <p:nvPr/>
        </p:nvSpPr>
        <p:spPr>
          <a:xfrm>
            <a:off x="4836160" y="1543730"/>
            <a:ext cx="5405120" cy="33940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lnSpc>
                <a:spcPts val="4000"/>
              </a:lnSpc>
              <a:spcBef>
                <a:spcPts val="0"/>
              </a:spcBef>
            </a:pPr>
            <a:endParaRPr lang="en-US" sz="2600" i="1" dirty="0">
              <a:latin typeface="+mn-lt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328248-762F-4E21-A268-77AF7240DF59}"/>
              </a:ext>
            </a:extLst>
          </p:cNvPr>
          <p:cNvSpPr txBox="1">
            <a:spLocks/>
          </p:cNvSpPr>
          <p:nvPr/>
        </p:nvSpPr>
        <p:spPr>
          <a:xfrm>
            <a:off x="4836160" y="1964879"/>
            <a:ext cx="5694188" cy="277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0" indent="-461963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659E1-5470-45CF-BB36-06A8527F49B3}"/>
              </a:ext>
            </a:extLst>
          </p:cNvPr>
          <p:cNvSpPr txBox="1"/>
          <p:nvPr/>
        </p:nvSpPr>
        <p:spPr>
          <a:xfrm>
            <a:off x="1002890" y="5312212"/>
            <a:ext cx="969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*Each metric filtered by performance filters; i.e. sub-program, geography, etc.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B3F64C1-6F9A-4C4D-87ED-A1F5E186C7EA}"/>
              </a:ext>
            </a:extLst>
          </p:cNvPr>
          <p:cNvSpPr txBox="1">
            <a:spLocks/>
          </p:cNvSpPr>
          <p:nvPr/>
        </p:nvSpPr>
        <p:spPr>
          <a:xfrm>
            <a:off x="796169" y="3073006"/>
            <a:ext cx="3290200" cy="1819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54CBBE4-61D3-4C1F-AACB-AA0C9D43DCB1}"/>
              </a:ext>
            </a:extLst>
          </p:cNvPr>
          <p:cNvSpPr txBox="1">
            <a:spLocks/>
          </p:cNvSpPr>
          <p:nvPr/>
        </p:nvSpPr>
        <p:spPr>
          <a:xfrm>
            <a:off x="4988559" y="1584370"/>
            <a:ext cx="6934147" cy="3394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0" indent="-461963"/>
            <a:r>
              <a:rPr lang="en-US" dirty="0">
                <a:latin typeface="+mn-lt"/>
              </a:rPr>
              <a:t>From the Long-Term Plan:</a:t>
            </a:r>
          </a:p>
          <a:p>
            <a:pPr marL="800112" lvl="1" indent="-461963"/>
            <a:r>
              <a:rPr lang="en-US" dirty="0">
                <a:latin typeface="+mn-lt"/>
              </a:rPr>
              <a:t>Impact of the program on the energy costs of participants to assess how the benefits created by the program reduces their energy burden</a:t>
            </a:r>
          </a:p>
          <a:p>
            <a:pPr marL="461963" lvl="0" indent="-461963"/>
            <a:r>
              <a:rPr lang="en-US" dirty="0">
                <a:latin typeface="+mn-lt"/>
              </a:rPr>
              <a:t>Possible additional benefits to evaluate:</a:t>
            </a:r>
          </a:p>
          <a:p>
            <a:pPr marL="800112" lvl="1" indent="-461963"/>
            <a:r>
              <a:rPr lang="en-US" dirty="0">
                <a:latin typeface="+mn-lt"/>
              </a:rPr>
              <a:t>Correlation between locations of installations and where job trainees live</a:t>
            </a:r>
          </a:p>
          <a:p>
            <a:pPr marL="800112" lvl="1" indent="-461963"/>
            <a:r>
              <a:rPr lang="en-US" dirty="0">
                <a:latin typeface="+mn-lt"/>
              </a:rPr>
              <a:t>Percent of domestically produced panels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B3E486B-81DE-4726-B490-984CE1E6EC21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21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6169" y="1584368"/>
            <a:ext cx="3365683" cy="33940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latin typeface="+mn-lt"/>
              </a:rPr>
              <a:t>Environmental Benefits</a:t>
            </a:r>
            <a:r>
              <a:rPr lang="en-US" dirty="0">
                <a:latin typeface="+mn-lt"/>
              </a:rPr>
              <a:t>*</a:t>
            </a:r>
            <a:br>
              <a:rPr lang="en-US" b="0" dirty="0">
                <a:latin typeface="+mn-lt"/>
              </a:rPr>
            </a:br>
            <a:br>
              <a:rPr lang="en-US" b="0" dirty="0">
                <a:latin typeface="+mn-lt"/>
              </a:rPr>
            </a:br>
            <a:r>
              <a:rPr lang="en-US" sz="2700" b="0" dirty="0">
                <a:latin typeface="+mn-lt"/>
              </a:rPr>
              <a:t>Measuring environmental benefits in various ways and across sub-programs and geographies.</a:t>
            </a:r>
            <a:endParaRPr lang="en-US" sz="2700" b="0" baseline="30000" dirty="0"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04258" y="1584370"/>
            <a:ext cx="0" cy="339403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3E7B1E-DC8A-48FB-8472-3AB604EAB4DD}"/>
              </a:ext>
            </a:extLst>
          </p:cNvPr>
          <p:cNvSpPr txBox="1">
            <a:spLocks/>
          </p:cNvSpPr>
          <p:nvPr/>
        </p:nvSpPr>
        <p:spPr>
          <a:xfrm>
            <a:off x="4836160" y="1543730"/>
            <a:ext cx="5405120" cy="33940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lnSpc>
                <a:spcPts val="4000"/>
              </a:lnSpc>
              <a:spcBef>
                <a:spcPts val="0"/>
              </a:spcBef>
            </a:pPr>
            <a:endParaRPr lang="en-US" sz="2600" i="1" dirty="0">
              <a:latin typeface="+mn-lt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328248-762F-4E21-A268-77AF7240DF59}"/>
              </a:ext>
            </a:extLst>
          </p:cNvPr>
          <p:cNvSpPr txBox="1">
            <a:spLocks/>
          </p:cNvSpPr>
          <p:nvPr/>
        </p:nvSpPr>
        <p:spPr>
          <a:xfrm>
            <a:off x="4836160" y="1584368"/>
            <a:ext cx="5694188" cy="3394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0" indent="-461963"/>
            <a:r>
              <a:rPr lang="en-US" dirty="0">
                <a:latin typeface="+mn-lt"/>
              </a:rPr>
              <a:t>Possible measures:</a:t>
            </a:r>
          </a:p>
          <a:p>
            <a:pPr marL="800112" lvl="1" indent="-461963"/>
            <a:r>
              <a:rPr lang="en-US" dirty="0">
                <a:latin typeface="+mn-lt"/>
              </a:rPr>
              <a:t>CO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Reductions</a:t>
            </a:r>
          </a:p>
          <a:p>
            <a:pPr marL="800112" lvl="1" indent="-461963"/>
            <a:r>
              <a:rPr lang="en-US" dirty="0">
                <a:latin typeface="+mn-lt"/>
              </a:rPr>
              <a:t>Energy and Emissions Equivalencies </a:t>
            </a:r>
          </a:p>
          <a:p>
            <a:pPr marL="1044587" lvl="2" indent="-461963"/>
            <a:r>
              <a:rPr lang="en-US" dirty="0">
                <a:latin typeface="+mn-lt"/>
              </a:rPr>
              <a:t>Homes powered</a:t>
            </a:r>
          </a:p>
          <a:p>
            <a:pPr marL="1044587" lvl="2" indent="-461963"/>
            <a:r>
              <a:rPr lang="en-US" dirty="0">
                <a:latin typeface="+mn-lt"/>
              </a:rPr>
              <a:t>Fossil fuel equivalents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659E1-5470-45CF-BB36-06A8527F49B3}"/>
              </a:ext>
            </a:extLst>
          </p:cNvPr>
          <p:cNvSpPr txBox="1"/>
          <p:nvPr/>
        </p:nvSpPr>
        <p:spPr>
          <a:xfrm>
            <a:off x="1002890" y="5312212"/>
            <a:ext cx="969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*Each metric filtered by performance filters; i.e. sub-program, geography, etc.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B3F64C1-6F9A-4C4D-87ED-A1F5E186C7EA}"/>
              </a:ext>
            </a:extLst>
          </p:cNvPr>
          <p:cNvSpPr txBox="1">
            <a:spLocks/>
          </p:cNvSpPr>
          <p:nvPr/>
        </p:nvSpPr>
        <p:spPr>
          <a:xfrm>
            <a:off x="796169" y="3428999"/>
            <a:ext cx="3290200" cy="15087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610714C-B33C-4BE0-BAF6-F446F5FBF809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22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7027" y="2229394"/>
            <a:ext cx="3365683" cy="3082818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+mj-lt"/>
              </a:rPr>
              <a:t>Other Potential Evaluation Topics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35434" y="1584370"/>
            <a:ext cx="0" cy="339403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>
            <a:spLocks noGrp="1"/>
          </p:cNvSpPr>
          <p:nvPr>
            <p:ph idx="4294967295"/>
          </p:nvPr>
        </p:nvSpPr>
        <p:spPr>
          <a:xfrm>
            <a:off x="4836159" y="1584370"/>
            <a:ext cx="6628493" cy="340091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Additional participant demographics</a:t>
            </a: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Housing stock issues that prevent participation in the Distributed Generation Program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Rate of projects that are not completed and contributing factors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Impact of grassroots education efforts on community-level  uptake of solar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Complaints/participant satisfaction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n-lt"/>
              </a:rPr>
              <a:t>Average savings by business model types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01F3155-EAC4-4752-B760-07580301B094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23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eedback">
            <a:extLst>
              <a:ext uri="{FF2B5EF4-FFF2-40B4-BE49-F238E27FC236}">
                <a16:creationId xmlns:a16="http://schemas.microsoft.com/office/drawing/2014/main" id="{9515EBE7-FE45-4486-B5C0-17992D29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" y="1595120"/>
            <a:ext cx="3484702" cy="31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39F07DE-FFFB-4843-80EF-BEF13C8FD2FD}"/>
              </a:ext>
            </a:extLst>
          </p:cNvPr>
          <p:cNvSpPr txBox="1">
            <a:spLocks/>
          </p:cNvSpPr>
          <p:nvPr/>
        </p:nvSpPr>
        <p:spPr>
          <a:xfrm>
            <a:off x="4782823" y="566057"/>
            <a:ext cx="7308563" cy="548851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+mn-lt"/>
              </a:rPr>
              <a:t>Are there additional or different ways to add granularity to the evaluation, and what additional data collection would be required?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+mn-lt"/>
              </a:rPr>
              <a:t>How should “low-income community” be defined  for this evaluation; for example: geographic areas with a density of 50% of households that are 80% AMI or greater.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+mn-lt"/>
              </a:rPr>
              <a:t>How should “energy burden” be defined?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+mn-lt"/>
              </a:rPr>
              <a:t>What data will be needed on household income and historical energy use?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+mn-lt"/>
              </a:rPr>
              <a:t>What other “objective criteria” should be evaluated?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+mn-lt"/>
              </a:rPr>
              <a:t>How should Program Administrator performance be evaluated?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323E48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E5BE0-D6AD-499D-BF5B-609390E6D9F8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24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81FC9E-526D-44CD-8675-9AAB788B8264}"/>
              </a:ext>
            </a:extLst>
          </p:cNvPr>
          <p:cNvSpPr/>
          <p:nvPr/>
        </p:nvSpPr>
        <p:spPr>
          <a:xfrm>
            <a:off x="0" y="3392550"/>
            <a:ext cx="12211231" cy="461148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366" tIns="45690" rIns="91366" bIns="45690" rtlCol="0" anchor="ctr"/>
          <a:lstStyle/>
          <a:p>
            <a:pPr algn="ctr" defTabSz="913657">
              <a:defRPr/>
            </a:pPr>
            <a:endParaRPr lang="en-US" sz="1500" kern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Picture 2" descr="M:\CMC PROPOSAL FILING\2018\2. RFQ, RFP, PRES\Illinois Power Agency\Illinois Solar\Presentation\art\cover.jpg">
            <a:extLst>
              <a:ext uri="{FF2B5EF4-FFF2-40B4-BE49-F238E27FC236}">
                <a16:creationId xmlns:a16="http://schemas.microsoft.com/office/drawing/2014/main" id="{A2FB7F21-1EB8-4BCD-B05B-F75AB8675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20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12E79B-1F89-4F50-A830-57C8E789C9E4}"/>
              </a:ext>
            </a:extLst>
          </p:cNvPr>
          <p:cNvSpPr/>
          <p:nvPr/>
        </p:nvSpPr>
        <p:spPr>
          <a:xfrm>
            <a:off x="-1" y="1"/>
            <a:ext cx="12192001" cy="6857998"/>
          </a:xfrm>
          <a:prstGeom prst="rect">
            <a:avLst/>
          </a:prstGeom>
          <a:gradFill>
            <a:gsLst>
              <a:gs pos="0">
                <a:srgbClr val="FFC000">
                  <a:alpha val="92000"/>
                </a:srgbClr>
              </a:gs>
              <a:gs pos="100000">
                <a:srgbClr val="FFC000">
                  <a:alpha val="5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366" tIns="45690" rIns="91366" bIns="45690" rtlCol="0" anchor="ctr"/>
          <a:lstStyle/>
          <a:p>
            <a:pPr algn="ctr" defTabSz="913657">
              <a:defRPr/>
            </a:pPr>
            <a:endParaRPr lang="en-US" sz="1500" kern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397EB-BCD2-4FBB-BB89-A92D5E63C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33"/>
          <a:stretch/>
        </p:blipFill>
        <p:spPr>
          <a:xfrm>
            <a:off x="-2" y="-61699"/>
            <a:ext cx="12192000" cy="28076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07E31C-1CE9-4A34-AF1D-E1B99A703359}"/>
              </a:ext>
            </a:extLst>
          </p:cNvPr>
          <p:cNvSpPr txBox="1">
            <a:spLocks/>
          </p:cNvSpPr>
          <p:nvPr/>
        </p:nvSpPr>
        <p:spPr>
          <a:xfrm>
            <a:off x="5381626" y="1160206"/>
            <a:ext cx="6827216" cy="788336"/>
          </a:xfrm>
          <a:prstGeom prst="rect">
            <a:avLst/>
          </a:prstGeom>
          <a:solidFill>
            <a:srgbClr val="466F82">
              <a:alpha val="80000"/>
            </a:srgbClr>
          </a:solidFill>
        </p:spPr>
        <p:txBody>
          <a:bodyPr vert="horz" lIns="0" tIns="45720" rIns="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3038">
              <a:lnSpc>
                <a:spcPts val="5000"/>
              </a:lnSpc>
            </a:pPr>
            <a:r>
              <a:rPr lang="en-US" sz="4000" b="0" dirty="0">
                <a:solidFill>
                  <a:schemeClr val="bg1"/>
                </a:solidFill>
              </a:rPr>
              <a:t>Evaluator Selection Process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4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345" y="1584370"/>
            <a:ext cx="3365683" cy="364389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Process</a:t>
            </a:r>
            <a:endParaRPr lang="en-US" b="0" dirty="0">
              <a:latin typeface="+mj-lt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435434" y="1584370"/>
            <a:ext cx="0" cy="3643895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3E7B1E-DC8A-48FB-8472-3AB604EAB4DD}"/>
              </a:ext>
            </a:extLst>
          </p:cNvPr>
          <p:cNvSpPr txBox="1">
            <a:spLocks/>
          </p:cNvSpPr>
          <p:nvPr/>
        </p:nvSpPr>
        <p:spPr>
          <a:xfrm>
            <a:off x="4836159" y="1584370"/>
            <a:ext cx="6698607" cy="36438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+mn-lt"/>
              </a:rPr>
              <a:t>Evaluator will be selected through a Request for Qualifications/Request for Proposals process administered by the IPA</a:t>
            </a:r>
          </a:p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+mn-lt"/>
              </a:rPr>
              <a:t>Two parts:</a:t>
            </a:r>
          </a:p>
          <a:p>
            <a:pPr marL="684224" lvl="1" indent="-346075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+mn-lt"/>
              </a:rPr>
              <a:t>Request for Qualifications to ensure quality of respondents</a:t>
            </a:r>
          </a:p>
          <a:p>
            <a:pPr marL="684224" lvl="1" indent="-346075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+mn-lt"/>
              </a:rPr>
              <a:t>Request for Proposals to determine the strength of the proposed approach of the respondents</a:t>
            </a:r>
            <a:endParaRPr lang="en-US" sz="2200" dirty="0">
              <a:latin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27D73E6-16A0-44CF-B95E-52B529221F7E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26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345" y="1584369"/>
            <a:ext cx="3422622" cy="364389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Example of Qualification Requirements</a:t>
            </a:r>
            <a:endParaRPr lang="en-US" b="0" dirty="0">
              <a:latin typeface="+mj-lt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435434" y="1584370"/>
            <a:ext cx="0" cy="3643895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3E7B1E-DC8A-48FB-8472-3AB604EAB4DD}"/>
              </a:ext>
            </a:extLst>
          </p:cNvPr>
          <p:cNvSpPr txBox="1">
            <a:spLocks/>
          </p:cNvSpPr>
          <p:nvPr/>
        </p:nvSpPr>
        <p:spPr>
          <a:xfrm>
            <a:off x="4897118" y="1361122"/>
            <a:ext cx="7082295" cy="41357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+mn-lt"/>
              </a:rPr>
              <a:t>Qualification Requirements for the IPA’s Procurement Planning Consultant:</a:t>
            </a:r>
          </a:p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n-lt"/>
              </a:rPr>
              <a:t>(A) direct previous experience assembling large-scale power supply plans or portfolios for end-use customers;</a:t>
            </a:r>
          </a:p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n-lt"/>
              </a:rPr>
              <a:t>(B) an advanced degree in economics, mathematics, engineering, risk management, or a related area of study; </a:t>
            </a:r>
          </a:p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n-lt"/>
              </a:rPr>
              <a:t>(C) 10 years of experience in the electricity sector, including managing supply risk;</a:t>
            </a:r>
          </a:p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n-lt"/>
              </a:rPr>
              <a:t>(D) expertise in wholesale electricity market rules, including those established by the Federal Energy Regulatory Commission and regional transmission organizations;</a:t>
            </a:r>
          </a:p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n-lt"/>
              </a:rPr>
              <a:t>(E) expertise in credit protocols and familiarity with contract protocols;</a:t>
            </a:r>
          </a:p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n-lt"/>
              </a:rPr>
              <a:t>(F) adequate resources to perform and fulfill the required functions and responsibilities; and</a:t>
            </a:r>
          </a:p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+mn-lt"/>
              </a:rPr>
              <a:t>(G) the absence of a conflict of interest and inappropriate bias for or against potential bidders or the affected electric utilities.</a:t>
            </a:r>
          </a:p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endParaRPr lang="en-US" sz="2200" dirty="0">
              <a:latin typeface="+mn-lt"/>
            </a:endParaRPr>
          </a:p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endParaRPr lang="en-US" sz="2200" dirty="0">
              <a:latin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481664-B815-48E4-B556-AACC9BAF3E2D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27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cxnSpLocks/>
          </p:cNvCxnSpPr>
          <p:nvPr/>
        </p:nvCxnSpPr>
        <p:spPr>
          <a:xfrm>
            <a:off x="4435434" y="1584370"/>
            <a:ext cx="0" cy="3643895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3E7B1E-DC8A-48FB-8472-3AB604EAB4DD}"/>
              </a:ext>
            </a:extLst>
          </p:cNvPr>
          <p:cNvSpPr txBox="1">
            <a:spLocks/>
          </p:cNvSpPr>
          <p:nvPr/>
        </p:nvSpPr>
        <p:spPr>
          <a:xfrm>
            <a:off x="4836159" y="1584370"/>
            <a:ext cx="6717641" cy="4279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7"/>
            </a:pPr>
            <a:r>
              <a:rPr lang="en-US" sz="2600" dirty="0">
                <a:latin typeface="+mn-lt"/>
              </a:rPr>
              <a:t>What should be key qualification requirements?</a:t>
            </a:r>
          </a:p>
          <a:p>
            <a:pPr marL="684224" lvl="1" indent="-346075"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1800" dirty="0">
                <a:latin typeface="+mn-lt"/>
              </a:rPr>
              <a:t>There is a large pool of evaluators for energy efficiency programs. To what extent is that experience transferable?</a:t>
            </a:r>
          </a:p>
          <a:p>
            <a:pPr marL="684224" lvl="1" indent="-346075"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1800" dirty="0">
                <a:latin typeface="+mn-lt"/>
              </a:rPr>
              <a:t>Should experience specifically evaluating low-income energy programs be required?</a:t>
            </a:r>
          </a:p>
          <a:p>
            <a:pPr marL="684224" lvl="1" indent="-346075"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1800" dirty="0">
                <a:latin typeface="+mn-lt"/>
              </a:rPr>
              <a:t>Should we require experience specifically evaluating solar programs?</a:t>
            </a:r>
          </a:p>
          <a:p>
            <a:pPr marL="684224" lvl="1" indent="-346075"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1800" dirty="0">
                <a:latin typeface="+mn-lt"/>
              </a:rPr>
              <a:t>How important is prior evaluation experience in Illinois?</a:t>
            </a:r>
            <a:endParaRPr lang="en-US" sz="2200" dirty="0">
              <a:latin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982CB89-E68F-491D-AA89-C2ED91E7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4" descr="Image result for feedback">
            <a:extLst>
              <a:ext uri="{FF2B5EF4-FFF2-40B4-BE49-F238E27FC236}">
                <a16:creationId xmlns:a16="http://schemas.microsoft.com/office/drawing/2014/main" id="{FBDB87B8-57F2-4C6D-99F1-1BE9FDD8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" y="1595120"/>
            <a:ext cx="3484702" cy="31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5B0F597-DC8D-477C-AAC6-90766B7A889A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28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345" y="1584370"/>
            <a:ext cx="3365683" cy="364389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Proposed Process</a:t>
            </a:r>
            <a:endParaRPr lang="en-US" b="0" dirty="0">
              <a:latin typeface="+mj-lt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435434" y="1584370"/>
            <a:ext cx="0" cy="3643895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3E7B1E-DC8A-48FB-8472-3AB604EAB4DD}"/>
              </a:ext>
            </a:extLst>
          </p:cNvPr>
          <p:cNvSpPr txBox="1">
            <a:spLocks/>
          </p:cNvSpPr>
          <p:nvPr/>
        </p:nvSpPr>
        <p:spPr>
          <a:xfrm>
            <a:off x="4777841" y="989775"/>
            <a:ext cx="6980697" cy="48330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+mn-lt"/>
              </a:rPr>
              <a:t>Comments on evaluation approach and objective criteria due by February 5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. </a:t>
            </a:r>
          </a:p>
          <a:p>
            <a:pPr marL="684224" lvl="1" indent="-346075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+mn-lt"/>
              </a:rPr>
              <a:t>Send comments to: </a:t>
            </a:r>
            <a:r>
              <a:rPr lang="en-US" sz="1800" dirty="0">
                <a:latin typeface="+mn-lt"/>
                <a:hlinkClick r:id="rId3"/>
              </a:rPr>
              <a:t>comments@illinoissfa.com</a:t>
            </a:r>
            <a:endParaRPr lang="en-US" sz="1800" dirty="0">
              <a:latin typeface="+mn-lt"/>
            </a:endParaRPr>
          </a:p>
          <a:p>
            <a:pPr marL="684224" lvl="1" indent="-346075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+mn-lt"/>
              </a:rPr>
              <a:t>All comments will be posted to program website</a:t>
            </a:r>
          </a:p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+mn-lt"/>
              </a:rPr>
              <a:t>IPA will review comments to finalize scope of evaluation. </a:t>
            </a:r>
            <a:endParaRPr lang="en-US" sz="1800" dirty="0">
              <a:latin typeface="+mn-lt"/>
            </a:endParaRPr>
          </a:p>
          <a:p>
            <a:pPr marL="346075" indent="-346075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+mn-lt"/>
              </a:rPr>
              <a:t>IPA will issue a Request for Qualifications, and then a Request for Proposals based on the stakeholder input</a:t>
            </a:r>
          </a:p>
          <a:p>
            <a:pPr marL="684224" lvl="1" indent="-346075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+mn-lt"/>
              </a:rPr>
              <a:t>Scoring of responses to the Request for Qualifications and selection of respondents to be invited to respond to the Request for Proposals to be conducted by the IPA</a:t>
            </a:r>
          </a:p>
          <a:p>
            <a:pPr marL="684224" lvl="1" indent="-346075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+mn-lt"/>
              </a:rPr>
              <a:t>Scoring of the responses to the Request for Proposals to be conducted by the IPA</a:t>
            </a:r>
          </a:p>
          <a:p>
            <a:pPr marL="684224" lvl="1" indent="-346075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+mn-lt"/>
              </a:rPr>
              <a:t>Contract for selected Evaluator is subject to Illinois Commerce Commission approval</a:t>
            </a:r>
            <a:endParaRPr lang="en-US" sz="2600" dirty="0">
              <a:latin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B29739E-7367-426E-9470-A90FCBFAE421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29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345" y="1584370"/>
            <a:ext cx="3365683" cy="381697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Disclaimer on Participation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435434" y="1584370"/>
            <a:ext cx="0" cy="381697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>
            <a:spLocks noGrp="1"/>
          </p:cNvSpPr>
          <p:nvPr>
            <p:ph idx="4294967295"/>
          </p:nvPr>
        </p:nvSpPr>
        <p:spPr>
          <a:xfrm>
            <a:off x="4978400" y="1584370"/>
            <a:ext cx="6386286" cy="381697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r>
              <a:rPr lang="en-US" sz="2600" dirty="0">
                <a:latin typeface="+mn-lt"/>
              </a:rPr>
              <a:t>The purpose of this session is to gather feedback from stakeholders on the statutorily mandated evaluation of the Illinois Solar for All Program.</a:t>
            </a:r>
          </a:p>
          <a:p>
            <a:r>
              <a:rPr lang="en-US" sz="2600" dirty="0">
                <a:latin typeface="+mn-lt"/>
              </a:rPr>
              <a:t>While all stakeholders are welcome to listen to/view this session, entities that plan to respond to the forthcoming Request for Qualifications/Request for Proposals may not actively participate by asking questions, making/submitting comments, etc.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EAED042-A5D4-49B2-BEE3-82ADC577FEC4}"/>
              </a:ext>
            </a:extLst>
          </p:cNvPr>
          <p:cNvSpPr txBox="1">
            <a:spLocks/>
          </p:cNvSpPr>
          <p:nvPr/>
        </p:nvSpPr>
        <p:spPr>
          <a:xfrm>
            <a:off x="6049809" y="6492875"/>
            <a:ext cx="2890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3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cxnSpLocks/>
          </p:cNvCxnSpPr>
          <p:nvPr/>
        </p:nvCxnSpPr>
        <p:spPr>
          <a:xfrm>
            <a:off x="4435434" y="1584370"/>
            <a:ext cx="0" cy="3643895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E3E7B1E-DC8A-48FB-8472-3AB604EAB4DD}"/>
              </a:ext>
            </a:extLst>
          </p:cNvPr>
          <p:cNvSpPr txBox="1">
            <a:spLocks/>
          </p:cNvSpPr>
          <p:nvPr/>
        </p:nvSpPr>
        <p:spPr>
          <a:xfrm>
            <a:off x="4836159" y="967666"/>
            <a:ext cx="6717641" cy="51934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en-US" sz="2000" dirty="0">
                <a:latin typeface="+mn-lt"/>
              </a:rPr>
              <a:t>Should there be a second workshop to discuss initial feedback prior to issuing the Request for Qualifications?</a:t>
            </a:r>
          </a:p>
          <a:p>
            <a:pPr marL="514350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en-US" sz="2000" dirty="0">
                <a:latin typeface="+mn-lt"/>
              </a:rPr>
              <a:t>What should be the focus/priority between evaluation approaches that include additional qualitative research (e.g., field interviews) versus analyzing data collected as part of regular program operations?</a:t>
            </a:r>
          </a:p>
          <a:p>
            <a:pPr marL="514350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en-US" sz="2000" dirty="0">
                <a:latin typeface="+mn-lt"/>
              </a:rPr>
              <a:t>How should the desire to evaluate many topics be balanced with the commensurate increase in the cost of conducting the evaluation?</a:t>
            </a:r>
          </a:p>
          <a:p>
            <a:pPr marL="514350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en-US" sz="2000" dirty="0">
                <a:latin typeface="+mn-lt"/>
              </a:rPr>
              <a:t>What should be expected for evaluation of the initial program opening in spring 2019 versus a full biennial evaluation? (Note the Long-Term Plan will be updated during summer 2019.)</a:t>
            </a:r>
            <a:endParaRPr lang="en-US" sz="1800" dirty="0">
              <a:latin typeface="+mn-lt"/>
            </a:endParaRPr>
          </a:p>
        </p:txBody>
      </p:sp>
      <p:pic>
        <p:nvPicPr>
          <p:cNvPr id="9" name="Picture 4" descr="Image result for feedback">
            <a:extLst>
              <a:ext uri="{FF2B5EF4-FFF2-40B4-BE49-F238E27FC236}">
                <a16:creationId xmlns:a16="http://schemas.microsoft.com/office/drawing/2014/main" id="{FBDB87B8-57F2-4C6D-99F1-1BE9FDD8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" y="1595120"/>
            <a:ext cx="3484702" cy="31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5B0F597-DC8D-477C-AAC6-90766B7A889A}"/>
              </a:ext>
            </a:extLst>
          </p:cNvPr>
          <p:cNvSpPr txBox="1">
            <a:spLocks/>
          </p:cNvSpPr>
          <p:nvPr/>
        </p:nvSpPr>
        <p:spPr>
          <a:xfrm>
            <a:off x="5969910" y="6492875"/>
            <a:ext cx="4131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30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AE4B-D604-4D56-98B4-ECB861E17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14" y="376413"/>
            <a:ext cx="11045371" cy="2425801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4400" b="1" dirty="0"/>
              <a:t>For More Information on Illinois Solar for All:</a:t>
            </a:r>
            <a:br>
              <a:rPr lang="en-US" sz="4400" b="1" dirty="0"/>
            </a:br>
            <a:r>
              <a:rPr lang="en-US" sz="3600" dirty="0">
                <a:hlinkClick r:id="rId2"/>
              </a:rPr>
              <a:t>www.illinoissfa.com</a:t>
            </a:r>
            <a:br>
              <a:rPr lang="en-US" sz="3600" dirty="0"/>
            </a:br>
            <a:r>
              <a:rPr lang="en-US" sz="3600" dirty="0">
                <a:hlinkClick r:id="rId3"/>
              </a:rPr>
              <a:t>info@illinoissfa.com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B5366-FA8F-4A31-AC23-75FCA1F2E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75" y="2964796"/>
            <a:ext cx="9144000" cy="2681261"/>
          </a:xfrm>
        </p:spPr>
        <p:txBody>
          <a:bodyPr>
            <a:normAutofit fontScale="62500" lnSpcReduction="20000"/>
          </a:bodyPr>
          <a:lstStyle/>
          <a:p>
            <a:r>
              <a:rPr lang="en-US" sz="5800" b="1" dirty="0"/>
              <a:t>Questions on the Evaluation Process:</a:t>
            </a:r>
          </a:p>
          <a:p>
            <a:endParaRPr lang="en-US" dirty="0"/>
          </a:p>
          <a:p>
            <a:r>
              <a:rPr lang="en-US" sz="3200" dirty="0"/>
              <a:t>Anthony Star, </a:t>
            </a:r>
            <a:r>
              <a:rPr lang="en-US" sz="3200" i="1" dirty="0"/>
              <a:t>Director</a:t>
            </a:r>
            <a:endParaRPr lang="en-US" sz="3200" dirty="0"/>
          </a:p>
          <a:p>
            <a:r>
              <a:rPr lang="en-US" sz="3200" dirty="0">
                <a:hlinkClick r:id="rId4"/>
              </a:rPr>
              <a:t>anthony.star@illinois.gov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Jennifer Schmidt, </a:t>
            </a:r>
            <a:r>
              <a:rPr lang="en-US" sz="3200" i="1" dirty="0"/>
              <a:t>Illinois Solar for All Program Manager</a:t>
            </a:r>
          </a:p>
          <a:p>
            <a:r>
              <a:rPr lang="en-US" sz="3200" dirty="0">
                <a:hlinkClick r:id="rId5"/>
              </a:rPr>
              <a:t>jennifer.m.schmidt@illinois.gov</a:t>
            </a:r>
            <a:r>
              <a:rPr lang="en-US" sz="32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42488-A0C7-4F43-958F-5ED5939787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1" r="2202" b="9675"/>
          <a:stretch/>
        </p:blipFill>
        <p:spPr>
          <a:xfrm>
            <a:off x="2967158" y="6201653"/>
            <a:ext cx="1242801" cy="4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A09F-225E-4BBB-BD47-FCE404BBE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897582"/>
            <a:ext cx="5712542" cy="877163"/>
          </a:xfrm>
        </p:spPr>
        <p:txBody>
          <a:bodyPr/>
          <a:lstStyle/>
          <a:p>
            <a:r>
              <a:rPr lang="en-US" sz="5000" dirty="0"/>
              <a:t> Program Overview </a:t>
            </a:r>
          </a:p>
        </p:txBody>
      </p:sp>
    </p:spTree>
    <p:extLst>
      <p:ext uri="{BB962C8B-B14F-4D97-AF65-F5344CB8AC3E}">
        <p14:creationId xmlns:p14="http://schemas.microsoft.com/office/powerpoint/2010/main" val="25877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345" y="1584370"/>
            <a:ext cx="3365683" cy="381697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Illinois Solar for All Incentives &amp; Benefits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435434" y="1584370"/>
            <a:ext cx="0" cy="381697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>
            <a:spLocks noGrp="1"/>
          </p:cNvSpPr>
          <p:nvPr>
            <p:ph idx="4294967295"/>
          </p:nvPr>
        </p:nvSpPr>
        <p:spPr>
          <a:xfrm>
            <a:off x="4978400" y="1584370"/>
            <a:ext cx="6386286" cy="381697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r>
              <a:rPr lang="en-US" sz="2600" dirty="0">
                <a:latin typeface="+mn-lt"/>
              </a:rPr>
              <a:t>Solar incentives targeted to low-income and environmental justice communities. </a:t>
            </a:r>
          </a:p>
          <a:p>
            <a:r>
              <a:rPr lang="en-US" sz="2600" dirty="0">
                <a:latin typeface="+mn-lt"/>
              </a:rPr>
              <a:t>Higher value incentives than general market solar program to allow greater benefits to be passed on to qualified participants.</a:t>
            </a:r>
          </a:p>
          <a:p>
            <a:r>
              <a:rPr lang="en-US" sz="2600" dirty="0">
                <a:latin typeface="+mn-lt"/>
              </a:rPr>
              <a:t>Job training requirements accelerate workforce development.</a:t>
            </a:r>
          </a:p>
          <a:p>
            <a:r>
              <a:rPr lang="en-US" sz="2600" dirty="0">
                <a:latin typeface="+mn-lt"/>
              </a:rPr>
              <a:t>Grassroots Education funding to help build awareness in hard-to-reach communities.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B340504-BBD0-4669-B23D-9082D3924FF0}"/>
              </a:ext>
            </a:extLst>
          </p:cNvPr>
          <p:cNvSpPr txBox="1">
            <a:spLocks/>
          </p:cNvSpPr>
          <p:nvPr/>
        </p:nvSpPr>
        <p:spPr>
          <a:xfrm>
            <a:off x="6049809" y="6492875"/>
            <a:ext cx="2890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5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0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016" y="1584371"/>
            <a:ext cx="3365683" cy="339403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Serving Participants in Low-Income &amp; Environmental Justice Communities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35434" y="1584370"/>
            <a:ext cx="0" cy="339403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>
            <a:spLocks noGrp="1"/>
          </p:cNvSpPr>
          <p:nvPr>
            <p:ph idx="4294967295"/>
          </p:nvPr>
        </p:nvSpPr>
        <p:spPr>
          <a:xfrm>
            <a:off x="4978400" y="1584370"/>
            <a:ext cx="6754400" cy="339403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600" dirty="0">
                <a:latin typeface="+mn-lt"/>
              </a:rPr>
              <a:t>Residential property owners and renters, with an income of 80% or less Area Median Income (AMI)</a:t>
            </a:r>
          </a:p>
          <a:p>
            <a:r>
              <a:rPr lang="en-US" sz="2600" dirty="0">
                <a:latin typeface="+mn-lt"/>
              </a:rPr>
              <a:t>Nonprofit and Public facilities serving low-income and environmental justice communities</a:t>
            </a:r>
          </a:p>
          <a:p>
            <a:r>
              <a:rPr lang="en-US" sz="2600" dirty="0">
                <a:latin typeface="+mn-lt"/>
              </a:rPr>
              <a:t>Targeting 25% of incentives to serve Environmental Justice Communities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EBA2F5B-3C40-4FCC-93EF-88D78E56DD06}"/>
              </a:ext>
            </a:extLst>
          </p:cNvPr>
          <p:cNvSpPr txBox="1">
            <a:spLocks/>
          </p:cNvSpPr>
          <p:nvPr/>
        </p:nvSpPr>
        <p:spPr>
          <a:xfrm>
            <a:off x="6049809" y="6492875"/>
            <a:ext cx="2890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6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345" y="1584370"/>
            <a:ext cx="3365683" cy="381697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Participant Benefits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435434" y="1584370"/>
            <a:ext cx="0" cy="381697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>
            <a:spLocks noGrp="1"/>
          </p:cNvSpPr>
          <p:nvPr>
            <p:ph idx="4294967295"/>
          </p:nvPr>
        </p:nvSpPr>
        <p:spPr>
          <a:xfrm>
            <a:off x="4919406" y="1584371"/>
            <a:ext cx="6386286" cy="381696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600" dirty="0">
                <a:latin typeface="+mn-lt"/>
              </a:rPr>
              <a:t>Requirements for no upfront costs.</a:t>
            </a:r>
          </a:p>
          <a:p>
            <a:r>
              <a:rPr lang="en-US" sz="2600" dirty="0">
                <a:latin typeface="+mn-lt"/>
              </a:rPr>
              <a:t>Requirements for a minimum of 50% of PV system value passed on to qualifying participants.</a:t>
            </a:r>
          </a:p>
          <a:p>
            <a:r>
              <a:rPr lang="en-US" sz="2600" dirty="0">
                <a:latin typeface="+mn-lt"/>
              </a:rPr>
              <a:t>Comprehensive vendor participation requirements.</a:t>
            </a:r>
          </a:p>
          <a:p>
            <a:r>
              <a:rPr lang="en-US" sz="2600" dirty="0">
                <a:latin typeface="+mn-lt"/>
              </a:rPr>
              <a:t>Ongoing installation management and inspections.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08DC9D-CB47-43B0-9682-DBEBB8E1A865}"/>
              </a:ext>
            </a:extLst>
          </p:cNvPr>
          <p:cNvSpPr txBox="1">
            <a:spLocks/>
          </p:cNvSpPr>
          <p:nvPr/>
        </p:nvSpPr>
        <p:spPr>
          <a:xfrm>
            <a:off x="6049809" y="6492875"/>
            <a:ext cx="2890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7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image002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088" y="2042220"/>
            <a:ext cx="2114581" cy="32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Program Incentive Categories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627515" y="6527962"/>
            <a:ext cx="451899" cy="182880"/>
          </a:xfrm>
        </p:spPr>
        <p:txBody>
          <a:bodyPr/>
          <a:lstStyle/>
          <a:p>
            <a:fld id="{4755468B-C2BA-8B42-ABD6-5970617635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652423" y="2456109"/>
            <a:ext cx="2093976" cy="3097665"/>
          </a:xfrm>
        </p:spPr>
        <p:txBody>
          <a:bodyPr>
            <a:noAutofit/>
          </a:bodyPr>
          <a:lstStyle/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n-lt"/>
              </a:rPr>
              <a:t>$7.5 million per year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n-lt"/>
              </a:rPr>
              <a:t>50% savings on  electricity*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n-lt"/>
              </a:rPr>
              <a:t>No upfront cost to participants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966673" y="2456109"/>
            <a:ext cx="2093976" cy="2837783"/>
          </a:xfrm>
        </p:spPr>
        <p:txBody>
          <a:bodyPr>
            <a:noAutofit/>
          </a:bodyPr>
          <a:lstStyle/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j-lt"/>
              </a:rPr>
              <a:t>$5 million per year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j-lt"/>
              </a:rPr>
              <a:t>Nonprofit or Public Sector facilities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j-lt"/>
              </a:rPr>
              <a:t>Connected to or within low-income/EJ communities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j-lt"/>
              </a:rPr>
              <a:t>50% savings on electricity*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n-lt"/>
              </a:rPr>
              <a:t>No upfront cost to participants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323E48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7352076" y="2456109"/>
            <a:ext cx="2089213" cy="3251671"/>
          </a:xfrm>
        </p:spPr>
        <p:txBody>
          <a:bodyPr>
            <a:noAutofit/>
          </a:bodyPr>
          <a:lstStyle/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j-lt"/>
              </a:rPr>
              <a:t>$12.5 million  per year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j-lt"/>
              </a:rPr>
              <a:t>Installed in low-income or EJ communities 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j-lt"/>
              </a:rPr>
              <a:t>And/or subscribed to by customers in low-income/ EJ </a:t>
            </a:r>
            <a:r>
              <a:rPr lang="en-US" sz="1600" dirty="0">
                <a:solidFill>
                  <a:srgbClr val="323E48"/>
                </a:solidFill>
                <a:latin typeface="+mn-lt"/>
              </a:rPr>
              <a:t>communities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n-lt"/>
              </a:rPr>
              <a:t>50% savings on electricity* 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n-lt"/>
              </a:rPr>
              <a:t>No upfront cost to customer</a:t>
            </a:r>
          </a:p>
        </p:txBody>
      </p:sp>
      <p:pic>
        <p:nvPicPr>
          <p:cNvPr id="9" name="Picture 8" descr="http://pacificabeachcoalition.org/wp-content/uploads/2015/02/non-profit-ic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3621" y="1230424"/>
            <a:ext cx="640080" cy="6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5882" y="1895431"/>
            <a:ext cx="210534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>
                <a:solidFill>
                  <a:srgbClr val="323E48"/>
                </a:solidFill>
              </a:rPr>
              <a:t>Nonprofit/Public Facility</a:t>
            </a:r>
          </a:p>
        </p:txBody>
      </p:sp>
      <p:pic>
        <p:nvPicPr>
          <p:cNvPr id="15" name="Picture 38" descr="http://davidjpowers.com/wp-content/uploads/2014/11/res_ico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134" y="1230424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52424" y="1895431"/>
            <a:ext cx="2095500" cy="27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>
                <a:solidFill>
                  <a:srgbClr val="323E48"/>
                </a:solidFill>
              </a:rPr>
              <a:t>Distributed Generation</a:t>
            </a:r>
          </a:p>
        </p:txBody>
      </p:sp>
      <p:pic>
        <p:nvPicPr>
          <p:cNvPr id="17" name="Picture 12" descr="http://truevaluesolar.com.au/wp-content/uploads/2014/11/panel-sun-ICON1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61" y="1230424"/>
            <a:ext cx="640080" cy="6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52076" y="1895431"/>
            <a:ext cx="208921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>
                <a:solidFill>
                  <a:srgbClr val="323E48"/>
                </a:solidFill>
              </a:rPr>
              <a:t>Community Solar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652423" y="2272603"/>
            <a:ext cx="2093976" cy="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66673" y="2272603"/>
            <a:ext cx="2093976" cy="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47313" y="2272603"/>
            <a:ext cx="2093976" cy="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75B96-D5D3-48E9-8E29-2D19F48F2D20}"/>
              </a:ext>
            </a:extLst>
          </p:cNvPr>
          <p:cNvSpPr/>
          <p:nvPr/>
        </p:nvSpPr>
        <p:spPr>
          <a:xfrm>
            <a:off x="3365965" y="5418569"/>
            <a:ext cx="7424269" cy="5889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rgbClr val="292929"/>
                </a:solidFill>
              </a:rPr>
              <a:t>*Savings is calculated by dividing total customer expenses for PV system by </a:t>
            </a:r>
          </a:p>
          <a:p>
            <a:pPr algn="ctr"/>
            <a:r>
              <a:rPr lang="en-US" sz="1400" i="1" dirty="0">
                <a:solidFill>
                  <a:srgbClr val="292929"/>
                </a:solidFill>
              </a:rPr>
              <a:t>total system value passed to customers (typically cost ÷ bill credits).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5B643379-C416-4143-9FCC-E65C8304545D}"/>
              </a:ext>
            </a:extLst>
          </p:cNvPr>
          <p:cNvSpPr txBox="1">
            <a:spLocks/>
          </p:cNvSpPr>
          <p:nvPr/>
        </p:nvSpPr>
        <p:spPr>
          <a:xfrm>
            <a:off x="9761138" y="2462251"/>
            <a:ext cx="2089213" cy="32516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»"/>
              <a:defRPr sz="2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4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11213" indent="-238125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0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019175" indent="-214313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1800" b="0" i="0" kern="1200">
                <a:solidFill>
                  <a:srgbClr val="466F8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51560" indent="-182880" algn="l" defTabSz="914354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j-lt"/>
              </a:rPr>
              <a:t>$5 million  per year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j-lt"/>
              </a:rPr>
              <a:t>Funding low-income community solar pilot projects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23E48"/>
                </a:solidFill>
                <a:latin typeface="+mj-lt"/>
              </a:rPr>
              <a:t>Competitive Procurement</a:t>
            </a:r>
            <a:endParaRPr lang="en-US" sz="1600" dirty="0">
              <a:solidFill>
                <a:srgbClr val="323E48"/>
              </a:solidFill>
              <a:latin typeface="+mn-lt"/>
            </a:endParaRPr>
          </a:p>
        </p:txBody>
      </p:sp>
      <p:pic>
        <p:nvPicPr>
          <p:cNvPr id="25" name="Picture 12" descr="http://truevaluesolar.com.au/wp-content/uploads/2014/11/panel-sun-ICON1.png">
            <a:extLst>
              <a:ext uri="{FF2B5EF4-FFF2-40B4-BE49-F238E27FC236}">
                <a16:creationId xmlns:a16="http://schemas.microsoft.com/office/drawing/2014/main" id="{FE741069-873C-4BEB-9FC3-DDB4AA05E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3323" y="1236566"/>
            <a:ext cx="640080" cy="6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DB853A3-30B2-4C7A-8A62-23B04AE48D6B}"/>
              </a:ext>
            </a:extLst>
          </p:cNvPr>
          <p:cNvSpPr txBox="1"/>
          <p:nvPr/>
        </p:nvSpPr>
        <p:spPr>
          <a:xfrm>
            <a:off x="9761138" y="1901573"/>
            <a:ext cx="208921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>
                <a:solidFill>
                  <a:srgbClr val="323E48"/>
                </a:solidFill>
              </a:rPr>
              <a:t>Community Solar Pilots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8A7CAC-FE4E-4FC8-A715-BADC0676AF19}"/>
              </a:ext>
            </a:extLst>
          </p:cNvPr>
          <p:cNvCxnSpPr/>
          <p:nvPr/>
        </p:nvCxnSpPr>
        <p:spPr>
          <a:xfrm>
            <a:off x="9756375" y="2278745"/>
            <a:ext cx="2093976" cy="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9DC9CEB1-43D9-472E-B4D4-CFAA3EE52B8C}"/>
              </a:ext>
            </a:extLst>
          </p:cNvPr>
          <p:cNvSpPr txBox="1">
            <a:spLocks/>
          </p:cNvSpPr>
          <p:nvPr/>
        </p:nvSpPr>
        <p:spPr>
          <a:xfrm>
            <a:off x="6049809" y="6492875"/>
            <a:ext cx="2890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8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6AFEFF-DAD1-4129-8496-4C5D68006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Renewable Energy Resources Fund (RERF)</a:t>
            </a:r>
          </a:p>
          <a:p>
            <a:pPr lvl="1"/>
            <a:r>
              <a:rPr lang="en-US" dirty="0">
                <a:latin typeface="+mn-lt"/>
              </a:rPr>
              <a:t>Held by the state of Illinois</a:t>
            </a:r>
          </a:p>
          <a:p>
            <a:pPr lvl="1"/>
            <a:r>
              <a:rPr lang="en-US" dirty="0">
                <a:latin typeface="+mn-lt"/>
              </a:rPr>
              <a:t>Originally funded from Alternative Retail Energy Suppliers (ARES) through Alternative Compliance Payments (ACP)</a:t>
            </a:r>
          </a:p>
          <a:p>
            <a:pPr lvl="3"/>
            <a:r>
              <a:rPr lang="en-US" dirty="0">
                <a:latin typeface="+mn-lt"/>
              </a:rPr>
              <a:t>$20 million per year</a:t>
            </a:r>
          </a:p>
          <a:p>
            <a:r>
              <a:rPr lang="en-US" dirty="0">
                <a:latin typeface="+mn-lt"/>
              </a:rPr>
              <a:t>Utility held Renewable Portfolio Standard (RPS) funds</a:t>
            </a:r>
          </a:p>
          <a:p>
            <a:pPr lvl="1"/>
            <a:r>
              <a:rPr lang="en-US" dirty="0">
                <a:latin typeface="+mn-lt"/>
              </a:rPr>
              <a:t>Ratepayer funded</a:t>
            </a:r>
          </a:p>
          <a:p>
            <a:pPr lvl="3"/>
            <a:r>
              <a:rPr lang="en-US" dirty="0">
                <a:latin typeface="+mn-lt"/>
              </a:rPr>
              <a:t>$10 million or 5% of RPS funds per plan year, whichever is greater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56E189-E4A2-4258-A9B9-8BD87D17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Program Funding Sources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11F3E9F-14D6-4916-B7C0-105CA8DB4796}"/>
              </a:ext>
            </a:extLst>
          </p:cNvPr>
          <p:cNvSpPr txBox="1">
            <a:spLocks/>
          </p:cNvSpPr>
          <p:nvPr/>
        </p:nvSpPr>
        <p:spPr>
          <a:xfrm>
            <a:off x="6049809" y="6492875"/>
            <a:ext cx="2890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4AE667-4B92-4B4A-A7D2-4D34BD98C532}" type="slidenum">
              <a:rPr lang="en-US" sz="1600">
                <a:solidFill>
                  <a:srgbClr val="466F82"/>
                </a:solidFill>
                <a:cs typeface="Arial" panose="020B0604020202020204" pitchFamily="34" charset="0"/>
              </a:rPr>
              <a:pPr/>
              <a:t>9</a:t>
            </a:fld>
            <a:endParaRPr lang="en-US" sz="1600" dirty="0">
              <a:solidFill>
                <a:srgbClr val="466F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int_Template_AECOM_16_9_Arial">
  <a:themeElements>
    <a:clrScheme name="Custom 1">
      <a:dk1>
        <a:srgbClr val="466F82"/>
      </a:dk1>
      <a:lt1>
        <a:srgbClr val="FFFFFF"/>
      </a:lt1>
      <a:dk2>
        <a:srgbClr val="828890"/>
      </a:dk2>
      <a:lt2>
        <a:srgbClr val="FCB122"/>
      </a:lt2>
      <a:accent1>
        <a:srgbClr val="F0515A"/>
      </a:accent1>
      <a:accent2>
        <a:srgbClr val="F57F43"/>
      </a:accent2>
      <a:accent3>
        <a:srgbClr val="45B97C"/>
      </a:accent3>
      <a:accent4>
        <a:srgbClr val="079BD7"/>
      </a:accent4>
      <a:accent5>
        <a:srgbClr val="A198CA"/>
      </a:accent5>
      <a:accent6>
        <a:srgbClr val="323E48"/>
      </a:accent6>
      <a:hlink>
        <a:srgbClr val="233741"/>
      </a:hlink>
      <a:folHlink>
        <a:srgbClr val="00B5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 PowerPoint Template Arial" id="{061CA1C1-6CE1-E545-97DE-742035679590}" vid="{022EDF97-7564-9245-9F87-F9FB2BD32C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Powerpoint_Template_AECOM_16_9_Arial</Template>
  <TotalTime>12918</TotalTime>
  <Words>1795</Words>
  <Application>Microsoft Office PowerPoint</Application>
  <PresentationFormat>Widescreen</PresentationFormat>
  <Paragraphs>257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Powerpoint_Template_AECOM_16_9_Arial</vt:lpstr>
      <vt:lpstr>Illinois Solar for All</vt:lpstr>
      <vt:lpstr>PowerPoint Presentation</vt:lpstr>
      <vt:lpstr>Disclaimer on Participation</vt:lpstr>
      <vt:lpstr> Program Overview </vt:lpstr>
      <vt:lpstr>Illinois Solar for All Incentives &amp; Benefits</vt:lpstr>
      <vt:lpstr>Serving Participants in Low-Income &amp; Environmental Justice Communities</vt:lpstr>
      <vt:lpstr>Participant Benefits</vt:lpstr>
      <vt:lpstr>Program Incentive Categories</vt:lpstr>
      <vt:lpstr>Program Funding Sources</vt:lpstr>
      <vt:lpstr>Resources</vt:lpstr>
      <vt:lpstr>PowerPoint Presentation</vt:lpstr>
      <vt:lpstr>Statutory Framework (see Section 1-56(b)(6) of the IPA Act)</vt:lpstr>
      <vt:lpstr>Statutory Reporting Requirements</vt:lpstr>
      <vt:lpstr>Reporting Requirements from the Long-Term Renewable Resources Procurement Plan (page 157) </vt:lpstr>
      <vt:lpstr>Our Goal Today</vt:lpstr>
      <vt:lpstr>PowerPoint Presentation</vt:lpstr>
      <vt:lpstr>Proposed Program Performance Granularity</vt:lpstr>
      <vt:lpstr>Performance Metrics*  Key delivery metrics that demonstrate delivery of benefits and efficiency. Measured across all key performance filters. </vt:lpstr>
      <vt:lpstr>Administrative Metrics  Measuring administrative efficiency and use of funds. </vt:lpstr>
      <vt:lpstr>Jobs Metrics*  Measuring immediate and long term job creation and specific workforce development impacts. </vt:lpstr>
      <vt:lpstr>Economic and Social  Benefits*</vt:lpstr>
      <vt:lpstr>Environmental Benefits*  Measuring environmental benefits in various ways and across sub-programs and geographies.</vt:lpstr>
      <vt:lpstr>Other Potential Evaluation Topics</vt:lpstr>
      <vt:lpstr>PowerPoint Presentation</vt:lpstr>
      <vt:lpstr>PowerPoint Presentation</vt:lpstr>
      <vt:lpstr>Process</vt:lpstr>
      <vt:lpstr>Example of Qualification Requirements</vt:lpstr>
      <vt:lpstr>PowerPoint Presentation</vt:lpstr>
      <vt:lpstr>Proposed Process</vt:lpstr>
      <vt:lpstr>PowerPoint Presentation</vt:lpstr>
      <vt:lpstr>For More Information on Illinois Solar for All: www.illinoissfa.com info@illinoissfa.com</vt:lpstr>
    </vt:vector>
  </TitlesOfParts>
  <Company>Elevate Energy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Vito.Greco@elevateenergy.org</dc:creator>
  <cp:lastModifiedBy>Star, Anthony</cp:lastModifiedBy>
  <cp:revision>462</cp:revision>
  <cp:lastPrinted>2018-12-18T17:27:40Z</cp:lastPrinted>
  <dcterms:created xsi:type="dcterms:W3CDTF">2018-02-09T19:49:34Z</dcterms:created>
  <dcterms:modified xsi:type="dcterms:W3CDTF">2019-01-29T15:24:08Z</dcterms:modified>
</cp:coreProperties>
</file>